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1" r:id="rId3"/>
    <p:sldId id="292" r:id="rId4"/>
    <p:sldId id="286" r:id="rId5"/>
    <p:sldId id="274" r:id="rId6"/>
    <p:sldId id="276" r:id="rId7"/>
    <p:sldId id="271" r:id="rId8"/>
    <p:sldId id="278" r:id="rId9"/>
    <p:sldId id="279" r:id="rId10"/>
    <p:sldId id="289" r:id="rId11"/>
    <p:sldId id="273" r:id="rId12"/>
    <p:sldId id="282" r:id="rId13"/>
    <p:sldId id="290" r:id="rId14"/>
    <p:sldId id="283" r:id="rId15"/>
    <p:sldId id="284" r:id="rId16"/>
    <p:sldId id="285" r:id="rId17"/>
    <p:sldId id="294" r:id="rId18"/>
    <p:sldId id="288"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Montserrat" pitchFamily="2" charset="0"/>
      <p:regular r:id="rId25"/>
      <p:bold r:id="rId26"/>
      <p:italic r:id="rId27"/>
      <p:boldItalic r:id="rId28"/>
    </p:embeddedFont>
    <p:embeddedFont>
      <p:font typeface="Montserrat Light" pitchFamily="2" charset="0"/>
      <p:regular r:id="rId29"/>
      <p:italic r:id="rId30"/>
    </p:embeddedFont>
    <p:embeddedFont>
      <p:font typeface="Montserrat SemiBold" pitchFamily="2" charset="0"/>
      <p:bold r:id="rId31"/>
      <p:boldItalic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78518" autoAdjust="0"/>
  </p:normalViewPr>
  <p:slideViewPr>
    <p:cSldViewPr snapToGrid="0">
      <p:cViewPr>
        <p:scale>
          <a:sx n="66" d="100"/>
          <a:sy n="66" d="100"/>
        </p:scale>
        <p:origin x="1157"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259"/>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3/24/2023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has more than </a:t>
            </a:r>
            <a:r>
              <a:rPr lang="en-CA" sz="1800" b="1" dirty="0">
                <a:effectLst/>
                <a:latin typeface="Calibri" panose="020F0502020204030204" pitchFamily="34" charset="0"/>
                <a:ea typeface="Calibri" panose="020F0502020204030204" pitchFamily="34" charset="0"/>
                <a:cs typeface="Arial" panose="020B0604020202020204" pitchFamily="34" charset="0"/>
              </a:rPr>
              <a:t>200.000 observations and 33 variables</a:t>
            </a: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observations in this data set represents some of </a:t>
            </a:r>
            <a:r>
              <a:rPr lang="en-CA" sz="1800" b="1" dirty="0">
                <a:effectLst/>
                <a:latin typeface="Calibri" panose="020F0502020204030204" pitchFamily="34" charset="0"/>
                <a:ea typeface="Calibri" panose="020F0502020204030204" pitchFamily="34" charset="0"/>
                <a:cs typeface="Arial" panose="020B0604020202020204" pitchFamily="34" charset="0"/>
              </a:rPr>
              <a:t>the best Airbnb listings in 10 different cities</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was downloaded from the website </a:t>
            </a:r>
            <a:r>
              <a:rPr lang="en-CA" sz="1800" b="1" dirty="0">
                <a:effectLst/>
                <a:latin typeface="Calibri" panose="020F0502020204030204" pitchFamily="34" charset="0"/>
                <a:ea typeface="Calibri" panose="020F0502020204030204" pitchFamily="34" charset="0"/>
                <a:cs typeface="Arial" panose="020B0604020202020204" pitchFamily="34" charset="0"/>
              </a:rPr>
              <a:t>Maven Analytics.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5</a:t>
            </a:fld>
            <a:endParaRPr lang="en-US"/>
          </a:p>
        </p:txBody>
      </p:sp>
    </p:spTree>
    <p:extLst>
      <p:ext uri="{BB962C8B-B14F-4D97-AF65-F5344CB8AC3E}">
        <p14:creationId xmlns:p14="http://schemas.microsoft.com/office/powerpoint/2010/main" val="81017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slide we’ve explored the most expensive property types in each of these selected neighborhoods. </a:t>
            </a:r>
          </a:p>
          <a:p>
            <a:endParaRPr lang="en-US" dirty="0"/>
          </a:p>
          <a:p>
            <a:r>
              <a:rPr lang="en-US" dirty="0"/>
              <a:t>The size here shows the number of listings in this chart and the color illustrates the avg’ price. </a:t>
            </a:r>
          </a:p>
          <a:p>
            <a:endParaRPr lang="en-US" dirty="0"/>
          </a:p>
          <a:p>
            <a:r>
              <a:rPr lang="en-US" dirty="0"/>
              <a:t>In the bottom you can see the no. of each property types in these neighborhoods. These listings consists 3% of all the listings in the Sydney. (Based on our dataset)</a:t>
            </a:r>
          </a:p>
        </p:txBody>
      </p:sp>
      <p:sp>
        <p:nvSpPr>
          <p:cNvPr id="4" name="Slide Number Placeholder 3"/>
          <p:cNvSpPr>
            <a:spLocks noGrp="1"/>
          </p:cNvSpPr>
          <p:nvPr>
            <p:ph type="sldNum" sz="quarter" idx="5"/>
          </p:nvPr>
        </p:nvSpPr>
        <p:spPr/>
        <p:txBody>
          <a:bodyPr/>
          <a:lstStyle/>
          <a:p>
            <a:fld id="{0A99878E-0105-45E9-981F-D7BFB405316F}" type="slidenum">
              <a:rPr lang="en-US" smtClean="0"/>
              <a:t>14</a:t>
            </a:fld>
            <a:endParaRPr lang="en-US"/>
          </a:p>
        </p:txBody>
      </p:sp>
    </p:spTree>
    <p:extLst>
      <p:ext uri="{BB962C8B-B14F-4D97-AF65-F5344CB8AC3E}">
        <p14:creationId xmlns:p14="http://schemas.microsoft.com/office/powerpoint/2010/main" val="35458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wanted to show what facilities are more common in these kinds of properties. </a:t>
            </a:r>
          </a:p>
          <a:p>
            <a:endParaRPr lang="en-US" dirty="0"/>
          </a:p>
          <a:p>
            <a:r>
              <a:rPr lang="en-US" dirty="0"/>
              <a:t>And as you can see in this word-cloud, “Garden or backyard”, “Patio or balcony” and “shampoo” are the three most common amenities that were stated by the host of these listings. </a:t>
            </a:r>
          </a:p>
          <a:p>
            <a:endParaRPr lang="en-US" dirty="0"/>
          </a:p>
          <a:p>
            <a:r>
              <a:rPr lang="en-US" dirty="0"/>
              <a:t>These were the findings that we wanted to share with you using charts and data. </a:t>
            </a:r>
          </a:p>
        </p:txBody>
      </p:sp>
      <p:sp>
        <p:nvSpPr>
          <p:cNvPr id="4" name="Slide Number Placeholder 3"/>
          <p:cNvSpPr>
            <a:spLocks noGrp="1"/>
          </p:cNvSpPr>
          <p:nvPr>
            <p:ph type="sldNum" sz="quarter" idx="5"/>
          </p:nvPr>
        </p:nvSpPr>
        <p:spPr/>
        <p:txBody>
          <a:bodyPr/>
          <a:lstStyle/>
          <a:p>
            <a:fld id="{0A99878E-0105-45E9-981F-D7BFB405316F}" type="slidenum">
              <a:rPr lang="en-US" smtClean="0"/>
              <a:t>15</a:t>
            </a:fld>
            <a:endParaRPr lang="en-US"/>
          </a:p>
        </p:txBody>
      </p:sp>
    </p:spTree>
    <p:extLst>
      <p:ext uri="{BB962C8B-B14F-4D97-AF65-F5344CB8AC3E}">
        <p14:creationId xmlns:p14="http://schemas.microsoft.com/office/powerpoint/2010/main" val="3684396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resources that we utilized to create this dashboard, story and slides.</a:t>
            </a:r>
          </a:p>
        </p:txBody>
      </p:sp>
      <p:sp>
        <p:nvSpPr>
          <p:cNvPr id="4" name="Slide Number Placeholder 3"/>
          <p:cNvSpPr>
            <a:spLocks noGrp="1"/>
          </p:cNvSpPr>
          <p:nvPr>
            <p:ph type="sldNum" sz="quarter" idx="5"/>
          </p:nvPr>
        </p:nvSpPr>
        <p:spPr/>
        <p:txBody>
          <a:bodyPr/>
          <a:lstStyle/>
          <a:p>
            <a:fld id="{0A99878E-0105-45E9-981F-D7BFB405316F}" type="slidenum">
              <a:rPr lang="en-US" smtClean="0"/>
              <a:t>16</a:t>
            </a:fld>
            <a:endParaRPr lang="en-US"/>
          </a:p>
        </p:txBody>
      </p:sp>
    </p:spTree>
    <p:extLst>
      <p:ext uri="{BB962C8B-B14F-4D97-AF65-F5344CB8AC3E}">
        <p14:creationId xmlns:p14="http://schemas.microsoft.com/office/powerpoint/2010/main" val="226848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17</a:t>
            </a:fld>
            <a:endParaRPr lang="en-US"/>
          </a:p>
        </p:txBody>
      </p:sp>
    </p:spTree>
    <p:extLst>
      <p:ext uri="{BB962C8B-B14F-4D97-AF65-F5344CB8AC3E}">
        <p14:creationId xmlns:p14="http://schemas.microsoft.com/office/powerpoint/2010/main" val="79556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for you attention. </a:t>
            </a:r>
          </a:p>
        </p:txBody>
      </p:sp>
      <p:sp>
        <p:nvSpPr>
          <p:cNvPr id="4" name="Slide Number Placeholder 3"/>
          <p:cNvSpPr>
            <a:spLocks noGrp="1"/>
          </p:cNvSpPr>
          <p:nvPr>
            <p:ph type="sldNum" sz="quarter" idx="5"/>
          </p:nvPr>
        </p:nvSpPr>
        <p:spPr/>
        <p:txBody>
          <a:bodyPr/>
          <a:lstStyle/>
          <a:p>
            <a:fld id="{0A99878E-0105-45E9-981F-D7BFB405316F}" type="slidenum">
              <a:rPr lang="en-US" smtClean="0"/>
              <a:t>18</a:t>
            </a:fld>
            <a:endParaRPr lang="en-US"/>
          </a:p>
        </p:txBody>
      </p:sp>
    </p:spTree>
    <p:extLst>
      <p:ext uri="{BB962C8B-B14F-4D97-AF65-F5344CB8AC3E}">
        <p14:creationId xmlns:p14="http://schemas.microsoft.com/office/powerpoint/2010/main" val="180868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Host is super host: </a:t>
            </a:r>
            <a:r>
              <a:rPr lang="en-US" sz="1800" dirty="0">
                <a:effectLst/>
                <a:latin typeface="Calibri" panose="020F0502020204030204" pitchFamily="34" charset="0"/>
                <a:ea typeface="Calibri" panose="020F0502020204030204" pitchFamily="34" charset="0"/>
                <a:cs typeface="Arial" panose="020B0604020202020204" pitchFamily="34" charset="0"/>
              </a:rPr>
              <a:t>Binary field to determine if the Host is a </a:t>
            </a:r>
            <a:r>
              <a:rPr lang="en-US" sz="1800" dirty="0" err="1">
                <a:effectLst/>
                <a:latin typeface="Calibri" panose="020F0502020204030204" pitchFamily="34" charset="0"/>
                <a:ea typeface="Calibri" panose="020F0502020204030204" pitchFamily="34" charset="0"/>
                <a:cs typeface="Arial" panose="020B0604020202020204" pitchFamily="34" charset="0"/>
              </a:rPr>
              <a:t>Superhost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CA" sz="1800" dirty="0">
                <a:effectLst/>
                <a:latin typeface="Calibri" panose="020F0502020204030204" pitchFamily="34" charset="0"/>
                <a:ea typeface="Calibri" panose="020F0502020204030204" pitchFamily="34" charset="0"/>
                <a:cs typeface="Arial" panose="020B0604020202020204" pitchFamily="34" charset="0"/>
              </a:rPr>
              <a:t>(Boolean)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City: </a:t>
            </a:r>
            <a:r>
              <a:rPr lang="en-US" sz="1800" dirty="0">
                <a:effectLst/>
                <a:latin typeface="Calibri" panose="020F0502020204030204" pitchFamily="34" charset="0"/>
                <a:ea typeface="Calibri" panose="020F0502020204030204" pitchFamily="34" charset="0"/>
                <a:cs typeface="Arial" panose="020B0604020202020204" pitchFamily="34" charset="0"/>
              </a:rPr>
              <a:t>City the Listing is in. 10 different cities </a:t>
            </a:r>
            <a:r>
              <a:rPr lang="en-CA" sz="1800" dirty="0">
                <a:effectLst/>
                <a:latin typeface="Calibri" panose="020F0502020204030204" pitchFamily="34" charset="0"/>
                <a:ea typeface="Calibri" panose="020F0502020204030204" pitchFamily="34" charset="0"/>
                <a:cs typeface="Arial" panose="020B0604020202020204" pitchFamily="34" charset="0"/>
              </a:rPr>
              <a:t>(String)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Neighbourhood: </a:t>
            </a:r>
            <a:r>
              <a:rPr lang="en-US" sz="1800" dirty="0">
                <a:effectLst/>
                <a:latin typeface="Calibri" panose="020F0502020204030204" pitchFamily="34" charset="0"/>
                <a:ea typeface="Calibri" panose="020F0502020204030204" pitchFamily="34" charset="0"/>
                <a:cs typeface="Arial" panose="020B0604020202020204" pitchFamily="34" charset="0"/>
              </a:rPr>
              <a:t>Neighborhood the Listing is in. 660 different neighborhoods </a:t>
            </a:r>
            <a:r>
              <a:rPr lang="en-CA" sz="1800" dirty="0">
                <a:effectLst/>
                <a:latin typeface="Calibri" panose="020F0502020204030204" pitchFamily="34" charset="0"/>
                <a:ea typeface="Calibri" panose="020F0502020204030204" pitchFamily="34" charset="0"/>
                <a:cs typeface="Arial" panose="020B0604020202020204" pitchFamily="34" charset="0"/>
              </a:rPr>
              <a:t>(String)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Property type: more than 100 different properties (String)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Room type: 4 different room types (String)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Listing price per night, reported in each country’s currency (Number) </a:t>
            </a:r>
          </a:p>
          <a:p>
            <a:pPr marL="742950" indent="-285750">
              <a:lnSpc>
                <a:spcPct val="107000"/>
              </a:lnSpc>
              <a:spcAft>
                <a:spcPts val="80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Review score rating: </a:t>
            </a:r>
            <a:r>
              <a:rPr lang="en-US" sz="1800" dirty="0">
                <a:effectLst/>
                <a:latin typeface="Calibri" panose="020F0502020204030204" pitchFamily="34" charset="0"/>
                <a:ea typeface="Calibri" panose="020F0502020204030204" pitchFamily="34" charset="0"/>
                <a:cs typeface="Arial" panose="020B0604020202020204" pitchFamily="34" charset="0"/>
              </a:rPr>
              <a:t>Listing's overall rating out of 100. (Number)</a:t>
            </a:r>
          </a:p>
          <a:p>
            <a:pPr marL="7429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Amenities: Listed amenities provided by the host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6</a:t>
            </a:fld>
            <a:endParaRPr lang="en-US"/>
          </a:p>
        </p:txBody>
      </p:sp>
    </p:spTree>
    <p:extLst>
      <p:ext uri="{BB962C8B-B14F-4D97-AF65-F5344CB8AC3E}">
        <p14:creationId xmlns:p14="http://schemas.microsoft.com/office/powerpoint/2010/main" val="32204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pPr>
            <a:r>
              <a:rPr lang="en-CA" sz="1800" b="1" dirty="0">
                <a:effectLst/>
                <a:latin typeface="Calibri" panose="020F0502020204030204" pitchFamily="34" charset="0"/>
                <a:ea typeface="Calibri" panose="020F0502020204030204" pitchFamily="34" charset="0"/>
                <a:cs typeface="Arial" panose="020B0604020202020204" pitchFamily="34" charset="0"/>
              </a:rPr>
              <a:t>Data Cleaning and processing (or preparing)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Data didn't have big issues with cleaning more than null values which were dealt using the filter function from Tableau.</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For data processing (or preparing) several calculated fields were created. For instance:</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in dollar: As the price was in each country’s currency, we did the conversion to USD$</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Negative sentiment: To evaluate which city has lowest score review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7</a:t>
            </a:fld>
            <a:endParaRPr lang="en-US"/>
          </a:p>
        </p:txBody>
      </p:sp>
    </p:spTree>
    <p:extLst>
      <p:ext uri="{BB962C8B-B14F-4D97-AF65-F5344CB8AC3E}">
        <p14:creationId xmlns:p14="http://schemas.microsoft.com/office/powerpoint/2010/main" val="245896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8</a:t>
            </a:fld>
            <a:endParaRPr lang="en-US"/>
          </a:p>
        </p:txBody>
      </p:sp>
    </p:spTree>
    <p:extLst>
      <p:ext uri="{BB962C8B-B14F-4D97-AF65-F5344CB8AC3E}">
        <p14:creationId xmlns:p14="http://schemas.microsoft.com/office/powerpoint/2010/main" val="161795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dashboard is an interactive one and designed toward the needs of an audience who wants to choose a destination to book an Airbnb listing.</a:t>
            </a:r>
          </a:p>
          <a:p>
            <a:r>
              <a:rPr lang="en-US" dirty="0"/>
              <a:t>This dashboard can be controlled using the filters on the top right corner of the dashboard. </a:t>
            </a:r>
          </a:p>
          <a:p>
            <a:r>
              <a:rPr lang="en-US" dirty="0"/>
              <a:t>The variables that can be controlled are:</a:t>
            </a:r>
          </a:p>
          <a:p>
            <a:r>
              <a:rPr lang="en-US" dirty="0"/>
              <a:t>City, Price per night range, Room type, and host type and the user can adjust these filter to help her find a suitable listing for herself. </a:t>
            </a:r>
          </a:p>
          <a:p>
            <a:endParaRPr lang="en-US" dirty="0"/>
          </a:p>
          <a:p>
            <a:r>
              <a:rPr lang="en-US" dirty="0"/>
              <a:t>One of the interesting findings that can be seen on this dashboards is that by average price in US$, Sydney is the most expensive city in this dataset, followed closely by Cape Town. Which can be illustrated in both charts here.</a:t>
            </a:r>
          </a:p>
          <a:p>
            <a:endParaRPr lang="en-US" dirty="0"/>
          </a:p>
          <a:p>
            <a:r>
              <a:rPr lang="en-US" dirty="0"/>
              <a:t>Other interesting point is that Paris is both the city with the most listings and city with the most negative review scores., which can be seen in this chart.</a:t>
            </a:r>
          </a:p>
          <a:p>
            <a:endParaRPr lang="en-US" dirty="0"/>
          </a:p>
          <a:p>
            <a:r>
              <a:rPr lang="en-US" dirty="0"/>
              <a:t>Also, we can see here that super-hosts (in other words, host with distinctive high review scores) in general have lower prices, well, except for Paris.</a:t>
            </a:r>
          </a:p>
          <a:p>
            <a:endParaRPr lang="en-US" dirty="0"/>
          </a:p>
          <a:p>
            <a:r>
              <a:rPr lang="en-US" dirty="0"/>
              <a:t>Other charts each shows an aspect of the data that is possibly useful for the dashboard’s users.</a:t>
            </a:r>
          </a:p>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9</a:t>
            </a:fld>
            <a:endParaRPr lang="en-US"/>
          </a:p>
        </p:txBody>
      </p:sp>
    </p:spTree>
    <p:extLst>
      <p:ext uri="{BB962C8B-B14F-4D97-AF65-F5344CB8AC3E}">
        <p14:creationId xmlns:p14="http://schemas.microsoft.com/office/powerpoint/2010/main" val="172266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10</a:t>
            </a:fld>
            <a:endParaRPr lang="en-US"/>
          </a:p>
        </p:txBody>
      </p:sp>
    </p:spTree>
    <p:extLst>
      <p:ext uri="{BB962C8B-B14F-4D97-AF65-F5344CB8AC3E}">
        <p14:creationId xmlns:p14="http://schemas.microsoft.com/office/powerpoint/2010/main" val="28782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Story has 4 parts:</a:t>
            </a:r>
          </a:p>
          <a:p>
            <a:endParaRPr lang="en-US" dirty="0"/>
          </a:p>
          <a:p>
            <a:r>
              <a:rPr lang="en-US" dirty="0"/>
              <a:t>Why Sydney? </a:t>
            </a:r>
          </a:p>
          <a:p>
            <a:endParaRPr lang="en-US" dirty="0"/>
          </a:p>
          <a:p>
            <a:r>
              <a:rPr lang="en-US" dirty="0"/>
              <a:t>The most expensive neighbourhoods</a:t>
            </a:r>
          </a:p>
          <a:p>
            <a:r>
              <a:rPr lang="en-US" dirty="0"/>
              <a:t>The most expensive Property types in these neighbourhoods</a:t>
            </a:r>
          </a:p>
          <a:p>
            <a:r>
              <a:rPr lang="en-US" dirty="0"/>
              <a:t>And The amenities or facilities of these properties. </a:t>
            </a:r>
          </a:p>
          <a:p>
            <a:endParaRPr lang="en-US" dirty="0"/>
          </a:p>
          <a:p>
            <a:r>
              <a:rPr lang="en-US" dirty="0"/>
              <a:t>As you can see this story will be a drill-down kind of story and will explore the data vertically.</a:t>
            </a:r>
          </a:p>
        </p:txBody>
      </p:sp>
      <p:sp>
        <p:nvSpPr>
          <p:cNvPr id="4" name="Slide Number Placeholder 3"/>
          <p:cNvSpPr>
            <a:spLocks noGrp="1"/>
          </p:cNvSpPr>
          <p:nvPr>
            <p:ph type="sldNum" sz="quarter" idx="5"/>
          </p:nvPr>
        </p:nvSpPr>
        <p:spPr/>
        <p:txBody>
          <a:bodyPr/>
          <a:lstStyle/>
          <a:p>
            <a:fld id="{0A99878E-0105-45E9-981F-D7BFB405316F}" type="slidenum">
              <a:rPr lang="en-US" smtClean="0"/>
              <a:t>11</a:t>
            </a:fld>
            <a:endParaRPr lang="en-US"/>
          </a:p>
        </p:txBody>
      </p:sp>
    </p:spTree>
    <p:extLst>
      <p:ext uri="{BB962C8B-B14F-4D97-AF65-F5344CB8AC3E}">
        <p14:creationId xmlns:p14="http://schemas.microsoft.com/office/powerpoint/2010/main" val="238653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chart, Sydney is the priciest city in our dataset and on average is about 5 times more expensive that Istanbul which is on the bottom of the list. </a:t>
            </a:r>
          </a:p>
          <a:p>
            <a:endParaRPr lang="en-US" dirty="0"/>
          </a:p>
          <a:p>
            <a:r>
              <a:rPr lang="en-US" dirty="0"/>
              <a:t>Other statistics about Sydney is that in our dataset it has about 11% of the no. of the listings and includes 38 neighbourhoods and 89 property types.</a:t>
            </a:r>
          </a:p>
          <a:p>
            <a:endParaRPr lang="en-US" dirty="0"/>
          </a:p>
          <a:p>
            <a:r>
              <a:rPr lang="en-US" dirty="0"/>
              <a:t>Let’s see which neighbourhoods are the most expensive ones and what characteristics they have</a:t>
            </a:r>
          </a:p>
        </p:txBody>
      </p:sp>
      <p:sp>
        <p:nvSpPr>
          <p:cNvPr id="4" name="Slide Number Placeholder 3"/>
          <p:cNvSpPr>
            <a:spLocks noGrp="1"/>
          </p:cNvSpPr>
          <p:nvPr>
            <p:ph type="sldNum" sz="quarter" idx="5"/>
          </p:nvPr>
        </p:nvSpPr>
        <p:spPr/>
        <p:txBody>
          <a:bodyPr/>
          <a:lstStyle/>
          <a:p>
            <a:fld id="{0A99878E-0105-45E9-981F-D7BFB405316F}" type="slidenum">
              <a:rPr lang="en-US" smtClean="0"/>
              <a:t>12</a:t>
            </a:fld>
            <a:endParaRPr lang="en-US"/>
          </a:p>
        </p:txBody>
      </p:sp>
    </p:spTree>
    <p:extLst>
      <p:ext uri="{BB962C8B-B14F-4D97-AF65-F5344CB8AC3E}">
        <p14:creationId xmlns:p14="http://schemas.microsoft.com/office/powerpoint/2010/main" val="337539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in the top shows the price range and average price of the top 10 most expensive neighborhoods in Sydney. As you can see the most priciest neighborhood is approximately 3 times more expensive than the 10</a:t>
            </a:r>
            <a:r>
              <a:rPr lang="en-US" baseline="30000" dirty="0"/>
              <a:t>th</a:t>
            </a:r>
            <a:r>
              <a:rPr lang="en-US" dirty="0"/>
              <a:t> neighborhood. </a:t>
            </a:r>
          </a:p>
          <a:p>
            <a:endParaRPr lang="en-US" dirty="0"/>
          </a:p>
          <a:p>
            <a:r>
              <a:rPr lang="en-US" dirty="0"/>
              <a:t>In the bottom chart we’ve tried to show the strong and weak points of each of top 3 neighborhoods based on their score in each of the review scores. </a:t>
            </a:r>
          </a:p>
          <a:p>
            <a:endParaRPr lang="en-US" dirty="0"/>
          </a:p>
          <a:p>
            <a:r>
              <a:rPr lang="en-US" dirty="0"/>
              <a:t>And as you can see these points in this chart.</a:t>
            </a:r>
          </a:p>
        </p:txBody>
      </p:sp>
      <p:sp>
        <p:nvSpPr>
          <p:cNvPr id="4" name="Slide Number Placeholder 3"/>
          <p:cNvSpPr>
            <a:spLocks noGrp="1"/>
          </p:cNvSpPr>
          <p:nvPr>
            <p:ph type="sldNum" sz="quarter" idx="5"/>
          </p:nvPr>
        </p:nvSpPr>
        <p:spPr/>
        <p:txBody>
          <a:bodyPr/>
          <a:lstStyle/>
          <a:p>
            <a:fld id="{0A99878E-0105-45E9-981F-D7BFB405316F}" type="slidenum">
              <a:rPr lang="en-US" smtClean="0"/>
              <a:t>13</a:t>
            </a:fld>
            <a:endParaRPr lang="en-US"/>
          </a:p>
        </p:txBody>
      </p:sp>
    </p:spTree>
    <p:extLst>
      <p:ext uri="{BB962C8B-B14F-4D97-AF65-F5344CB8AC3E}">
        <p14:creationId xmlns:p14="http://schemas.microsoft.com/office/powerpoint/2010/main" val="252440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8FA35BB-469B-4AE6-8193-2C12ADB4E3FD}" type="datetime1">
              <a:rPr lang="en-US" smtClean="0"/>
              <a:t>3/24/2023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7717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232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AC27875-0423-45D9-AAEF-3E169D0B7784}"/>
              </a:ext>
            </a:extLst>
          </p:cNvPr>
          <p:cNvSpPr>
            <a:spLocks noGrp="1"/>
          </p:cNvSpPr>
          <p:nvPr>
            <p:ph type="pic" sz="quarter" idx="10"/>
          </p:nvPr>
        </p:nvSpPr>
        <p:spPr>
          <a:xfrm>
            <a:off x="1" y="4516850"/>
            <a:ext cx="12192000" cy="2341150"/>
          </a:xfrm>
          <a:prstGeom prst="rect">
            <a:avLst/>
          </a:prstGeom>
        </p:spPr>
        <p:txBody>
          <a:bodyPr wrap="square">
            <a:noAutofit/>
          </a:bodyPr>
          <a:lstStyle>
            <a:lvl1pPr>
              <a:defRPr sz="1200"/>
            </a:lvl1pPr>
          </a:lstStyle>
          <a:p>
            <a:endParaRPr lang="en-US" dirty="0"/>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1"/>
          </p:nvPr>
        </p:nvSpPr>
        <p:spPr/>
        <p:txBody>
          <a:bodyPr/>
          <a:lstStyle/>
          <a:p>
            <a:endParaRPr lang="en-US" dirty="0"/>
          </a:p>
        </p:txBody>
      </p:sp>
      <p:sp>
        <p:nvSpPr>
          <p:cNvPr id="7" name="Footer Placeholder 6"/>
          <p:cNvSpPr>
            <a:spLocks noGrp="1"/>
          </p:cNvSpPr>
          <p:nvPr>
            <p:ph type="ftr" sz="quarter" idx="12"/>
          </p:nvPr>
        </p:nvSpPr>
        <p:spPr/>
        <p:txBody>
          <a:bodyPr/>
          <a:lstStyle/>
          <a:p>
            <a:endParaRPr lang="en-US" dirty="0"/>
          </a:p>
        </p:txBody>
      </p:sp>
      <p:sp>
        <p:nvSpPr>
          <p:cNvPr id="8" name="Slide Number Placeholder 7"/>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6091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190F626-5258-4EBF-8301-545388944AA1}" type="datetime1">
              <a:rPr lang="en-US" smtClean="0"/>
              <a:t>3/24/2023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1BD529C5-6A9F-40C3-AC10-BBCC3BF723E2}" type="datetime1">
              <a:rPr lang="en-US" smtClean="0"/>
              <a:t>3/24/2023</a:t>
            </a:fld>
            <a:endParaRPr lang="en-US"/>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3826DB-1DDF-4BE5-832C-CE1F81B65EA1}" type="datetime1">
              <a:rPr lang="en-US" smtClean="0"/>
              <a:t>3/24/2023</a:t>
            </a:fld>
            <a:endParaRPr lang="en-US"/>
          </a:p>
        </p:txBody>
      </p:sp>
      <p:sp>
        <p:nvSpPr>
          <p:cNvPr id="8" name="Footer Placeholder 7"/>
          <p:cNvSpPr>
            <a:spLocks noGrp="1"/>
          </p:cNvSpPr>
          <p:nvPr>
            <p:ph type="ftr" sz="quarter" idx="11"/>
          </p:nvPr>
        </p:nvSpPr>
        <p:spPr/>
        <p:txBody>
          <a:bodyPr/>
          <a:lstStyle/>
          <a:p>
            <a:r>
              <a:rPr lang="en-US" dirty="0"/>
              <a:t>DAB201-Section1-Group8</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Montserrat Light" pitchFamily="2" charset="0"/>
              </a:defRPr>
            </a:lvl1pPr>
          </a:lstStyle>
          <a:p>
            <a:fld id="{C744751B-5471-4440-A1AA-72D4403E668E}" type="datetime1">
              <a:rPr lang="en-US" smtClean="0"/>
              <a:t>3/24/2023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Montserrat Light" pitchFamily="2" charset="0"/>
              </a:defRPr>
            </a:lvl1pPr>
          </a:lstStyle>
          <a:p>
            <a:r>
              <a:rPr lang="en-US" dirty="0"/>
              <a:t>DAB201-Section1-Group8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ontserrat Light" pitchFamily="2" charset="0"/>
              </a:defRPr>
            </a:lvl1pPr>
          </a:lstStyle>
          <a:p>
            <a:fld id="{74C56289-2E4F-41AB-AC96-A58CF64457E5}" type="slidenum">
              <a:rPr lang="en-US" smtClean="0"/>
              <a:pPr/>
              <a:t>‹#›</a:t>
            </a:fld>
            <a:endParaRPr lang="en-US"/>
          </a:p>
        </p:txBody>
      </p:sp>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7" r:id="rId12"/>
    <p:sldLayoutId id="2147483670" r:id="rId13"/>
    <p:sldLayoutId id="2147483672" r:id="rId14"/>
  </p:sldLayoutIdLst>
  <p:hf hdr="0" dt="0"/>
  <p:txStyles>
    <p:title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4588" y="2707596"/>
            <a:ext cx="3711286" cy="334345"/>
          </a:xfrm>
        </p:spPr>
        <p:txBody>
          <a:bodyPr>
            <a:normAutofit/>
          </a:bodyPr>
          <a:lstStyle/>
          <a:p>
            <a:pPr algn="l"/>
            <a:r>
              <a:rPr lang="en-US" sz="1600" dirty="0" err="1">
                <a:latin typeface="Arial" panose="020B0604020202020204" pitchFamily="34" charset="0"/>
                <a:cs typeface="Arial" panose="020B0604020202020204" pitchFamily="34" charset="0"/>
              </a:rPr>
              <a:t>AirBed&amp;Breakfast</a:t>
            </a:r>
            <a:endParaRPr lang="en-US" sz="16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0687" r="10687"/>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b="1" smtClean="0">
                <a:latin typeface="Arial" panose="020B0604020202020204" pitchFamily="34" charset="0"/>
                <a:cs typeface="Arial" panose="020B0604020202020204" pitchFamily="34" charset="0"/>
              </a:rPr>
              <a:t>1</a:t>
            </a:fld>
            <a:endParaRPr lang="en-US" b="1">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E6716C5D-A0BE-4378-8777-8E373D491B73}"/>
              </a:ext>
            </a:extLst>
          </p:cNvPr>
          <p:cNvSpPr txBox="1"/>
          <p:nvPr/>
        </p:nvSpPr>
        <p:spPr>
          <a:xfrm>
            <a:off x="627092" y="3335481"/>
            <a:ext cx="6040408" cy="2217082"/>
          </a:xfrm>
          <a:prstGeom prst="rect">
            <a:avLst/>
          </a:prstGeom>
          <a:noFill/>
        </p:spPr>
        <p:txBody>
          <a:bodyPr wrap="square" rtlCol="0">
            <a:spAutoFit/>
          </a:bodyPr>
          <a:lstStyle/>
          <a:p>
            <a:pPr>
              <a:lnSpc>
                <a:spcPct val="150000"/>
              </a:lnSpc>
            </a:pPr>
            <a:r>
              <a:rPr lang="en-US" sz="3200" b="1" dirty="0">
                <a:solidFill>
                  <a:schemeClr val="accent2"/>
                </a:solidFill>
                <a:latin typeface="Arial" panose="020B0604020202020204" pitchFamily="34" charset="0"/>
                <a:cs typeface="Arial" panose="020B0604020202020204" pitchFamily="34" charset="0"/>
              </a:rPr>
              <a:t>Discover the Best Airbnb Listings: An Interactive Data Analysis Tool</a:t>
            </a:r>
            <a:endParaRPr lang="en-CA" sz="32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CA7D36-B1C8-4E48-98FF-75848A665827}"/>
              </a:ext>
            </a:extLst>
          </p:cNvPr>
          <p:cNvSpPr>
            <a:spLocks noGrp="1"/>
          </p:cNvSpPr>
          <p:nvPr>
            <p:ph type="sldNum" sz="quarter" idx="12"/>
          </p:nvPr>
        </p:nvSpPr>
        <p:spPr/>
        <p:txBody>
          <a:bodyPr/>
          <a:lstStyle/>
          <a:p>
            <a:fld id="{74C56289-2E4F-41AB-AC96-A58CF64457E5}" type="slidenum">
              <a:rPr lang="en-US" smtClean="0">
                <a:latin typeface="Arial" panose="020B0604020202020204" pitchFamily="34" charset="0"/>
                <a:cs typeface="Arial" panose="020B0604020202020204" pitchFamily="34" charset="0"/>
              </a:rPr>
              <a:t>10</a:t>
            </a:fld>
            <a:endParaRPr lang="en-US">
              <a:latin typeface="Arial" panose="020B0604020202020204" pitchFamily="34" charset="0"/>
              <a:cs typeface="Arial" panose="020B0604020202020204" pitchFamily="34" charset="0"/>
            </a:endParaRPr>
          </a:p>
        </p:txBody>
      </p:sp>
      <p:pic>
        <p:nvPicPr>
          <p:cNvPr id="5" name="Picture 4" descr="A picture containing sky, water, outdoor, blue&#10;&#10;Description automatically generated">
            <a:extLst>
              <a:ext uri="{FF2B5EF4-FFF2-40B4-BE49-F238E27FC236}">
                <a16:creationId xmlns:a16="http://schemas.microsoft.com/office/drawing/2014/main" id="{82B6EF64-22E9-46B1-AB78-5A75B8C3CAD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Rectangle 5">
            <a:extLst>
              <a:ext uri="{FF2B5EF4-FFF2-40B4-BE49-F238E27FC236}">
                <a16:creationId xmlns:a16="http://schemas.microsoft.com/office/drawing/2014/main" id="{2B5174BD-E491-4DBD-846E-4A2890BE9858}"/>
              </a:ext>
            </a:extLst>
          </p:cNvPr>
          <p:cNvSpPr/>
          <p:nvPr/>
        </p:nvSpPr>
        <p:spPr>
          <a:xfrm>
            <a:off x="3629025" y="1926122"/>
            <a:ext cx="4315673" cy="1569660"/>
          </a:xfrm>
          <a:prstGeom prst="rect">
            <a:avLst/>
          </a:prstGeom>
        </p:spPr>
        <p:txBody>
          <a:bodyPr wrap="square">
            <a:spAutoFit/>
          </a:bodyPr>
          <a:lstStyle/>
          <a:p>
            <a:pPr algn="ctr"/>
            <a:r>
              <a:rPr lang="en-US" sz="4800" b="1" dirty="0">
                <a:solidFill>
                  <a:schemeClr val="bg1"/>
                </a:solidFill>
                <a:latin typeface="Arial" panose="020B0604020202020204" pitchFamily="34" charset="0"/>
                <a:ea typeface="Inter" panose="02000503000000020004" pitchFamily="2" charset="0"/>
                <a:cs typeface="Arial" panose="020B0604020202020204" pitchFamily="34" charset="0"/>
              </a:rPr>
              <a:t>The Story of Sydney</a:t>
            </a:r>
          </a:p>
        </p:txBody>
      </p:sp>
    </p:spTree>
    <p:extLst>
      <p:ext uri="{BB962C8B-B14F-4D97-AF65-F5344CB8AC3E}">
        <p14:creationId xmlns:p14="http://schemas.microsoft.com/office/powerpoint/2010/main" val="8248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1285548" y="133010"/>
            <a:ext cx="4020889" cy="659198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2" name="Arc 1">
            <a:extLst>
              <a:ext uri="{FF2B5EF4-FFF2-40B4-BE49-F238E27FC236}">
                <a16:creationId xmlns:a16="http://schemas.microsoft.com/office/drawing/2014/main" id="{D0DD1489-4064-47B9-89AC-3B8A4753C10A}"/>
              </a:ext>
            </a:extLst>
          </p:cNvPr>
          <p:cNvSpPr/>
          <p:nvPr/>
        </p:nvSpPr>
        <p:spPr>
          <a:xfrm>
            <a:off x="2274938" y="687132"/>
            <a:ext cx="6266848" cy="5669218"/>
          </a:xfrm>
          <a:prstGeom prst="arc">
            <a:avLst>
              <a:gd name="adj1" fmla="val 18996921"/>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35C4DE47-E108-4D96-8DD9-D126F5FFF239}"/>
              </a:ext>
            </a:extLst>
          </p:cNvPr>
          <p:cNvSpPr/>
          <p:nvPr/>
        </p:nvSpPr>
        <p:spPr>
          <a:xfrm rot="16200000">
            <a:off x="8371823" y="3720403"/>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Beirut" charset="-78"/>
              <a:cs typeface="Arial" panose="020B0604020202020204" pitchFamily="34" charset="0"/>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37036" y="490649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Beirut" charset="-78"/>
              <a:cs typeface="Arial" panose="020B0604020202020204" pitchFamily="34" charset="0"/>
            </a:endParaRPr>
          </a:p>
        </p:txBody>
      </p:sp>
      <p:sp>
        <p:nvSpPr>
          <p:cNvPr id="15" name="Rectangle 14">
            <a:extLst>
              <a:ext uri="{FF2B5EF4-FFF2-40B4-BE49-F238E27FC236}">
                <a16:creationId xmlns:a16="http://schemas.microsoft.com/office/drawing/2014/main" id="{837BFEEA-CE32-40A0-9702-F05A8C1F2DB5}"/>
              </a:ext>
            </a:extLst>
          </p:cNvPr>
          <p:cNvSpPr/>
          <p:nvPr/>
        </p:nvSpPr>
        <p:spPr>
          <a:xfrm>
            <a:off x="8343581" y="1275320"/>
            <a:ext cx="3146962" cy="418833"/>
          </a:xfrm>
          <a:prstGeom prst="rect">
            <a:avLst/>
          </a:prstGeom>
        </p:spPr>
        <p:txBody>
          <a:bodyPr wrap="square">
            <a:spAutoFit/>
          </a:bodyPr>
          <a:lstStyle/>
          <a:p>
            <a:pPr>
              <a:lnSpc>
                <a:spcPct val="114000"/>
              </a:lnSpc>
            </a:pPr>
            <a:r>
              <a:rPr lang="en-US" sz="2000" b="1" dirty="0">
                <a:solidFill>
                  <a:schemeClr val="tx1">
                    <a:lumMod val="75000"/>
                    <a:lumOff val="25000"/>
                  </a:schemeClr>
                </a:solidFill>
                <a:latin typeface="Arial" panose="020B0604020202020204" pitchFamily="34" charset="0"/>
                <a:cs typeface="Arial" panose="020B0604020202020204" pitchFamily="34" charset="0"/>
              </a:rPr>
              <a:t>Why Sydney?</a:t>
            </a:r>
          </a:p>
        </p:txBody>
      </p:sp>
      <p:sp>
        <p:nvSpPr>
          <p:cNvPr id="19" name="Rectangle 18">
            <a:extLst>
              <a:ext uri="{FF2B5EF4-FFF2-40B4-BE49-F238E27FC236}">
                <a16:creationId xmlns:a16="http://schemas.microsoft.com/office/drawing/2014/main" id="{AC7F7EC8-D4D5-4828-B99B-358B66C24A4B}"/>
              </a:ext>
            </a:extLst>
          </p:cNvPr>
          <p:cNvSpPr/>
          <p:nvPr/>
        </p:nvSpPr>
        <p:spPr>
          <a:xfrm>
            <a:off x="8822981" y="2322429"/>
            <a:ext cx="3233061" cy="769698"/>
          </a:xfrm>
          <a:prstGeom prst="rect">
            <a:avLst/>
          </a:prstGeom>
        </p:spPr>
        <p:txBody>
          <a:bodyPr wrap="square">
            <a:spAutoFit/>
          </a:bodyPr>
          <a:lstStyle/>
          <a:p>
            <a:pPr>
              <a:lnSpc>
                <a:spcPct val="114000"/>
              </a:lnSpc>
            </a:pPr>
            <a:r>
              <a:rPr lang="en-US" sz="2000" b="1" dirty="0">
                <a:solidFill>
                  <a:schemeClr val="tx1">
                    <a:lumMod val="75000"/>
                    <a:lumOff val="25000"/>
                  </a:schemeClr>
                </a:solidFill>
                <a:latin typeface="Arial" panose="020B0604020202020204" pitchFamily="34" charset="0"/>
                <a:cs typeface="Arial" panose="020B0604020202020204" pitchFamily="34" charset="0"/>
              </a:rPr>
              <a:t>High-end Neighborhoods</a:t>
            </a:r>
          </a:p>
        </p:txBody>
      </p:sp>
      <p:sp>
        <p:nvSpPr>
          <p:cNvPr id="26" name="Rectangle 25">
            <a:extLst>
              <a:ext uri="{FF2B5EF4-FFF2-40B4-BE49-F238E27FC236}">
                <a16:creationId xmlns:a16="http://schemas.microsoft.com/office/drawing/2014/main" id="{C1C0CA4A-1429-46C8-A1BC-796939074BBA}"/>
              </a:ext>
            </a:extLst>
          </p:cNvPr>
          <p:cNvSpPr/>
          <p:nvPr/>
        </p:nvSpPr>
        <p:spPr>
          <a:xfrm>
            <a:off x="8732407" y="4196737"/>
            <a:ext cx="3146963" cy="439608"/>
          </a:xfrm>
          <a:prstGeom prst="rect">
            <a:avLst/>
          </a:prstGeom>
        </p:spPr>
        <p:txBody>
          <a:bodyPr wrap="square">
            <a:spAutoFit/>
          </a:bodyPr>
          <a:lstStyle/>
          <a:p>
            <a:pPr>
              <a:lnSpc>
                <a:spcPct val="80000"/>
              </a:lnSpc>
            </a:pPr>
            <a:endParaRPr lang="en-US" sz="2800" b="1" dirty="0">
              <a:solidFill>
                <a:schemeClr val="tx1">
                  <a:lumMod val="75000"/>
                  <a:lumOff val="25000"/>
                </a:schemeClr>
              </a:solidFill>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16D8817F-2FAF-4CD2-863B-902F5878CF85}"/>
              </a:ext>
            </a:extLst>
          </p:cNvPr>
          <p:cNvSpPr/>
          <p:nvPr/>
        </p:nvSpPr>
        <p:spPr>
          <a:xfrm>
            <a:off x="435122" y="2530458"/>
            <a:ext cx="3354496" cy="1569660"/>
          </a:xfrm>
          <a:prstGeom prst="rect">
            <a:avLst/>
          </a:prstGeom>
        </p:spPr>
        <p:txBody>
          <a:bodyPr wrap="square">
            <a:spAutoFit/>
          </a:bodyPr>
          <a:lstStyle/>
          <a:p>
            <a:r>
              <a:rPr lang="en-US" sz="4800" b="1" dirty="0">
                <a:solidFill>
                  <a:schemeClr val="bg1"/>
                </a:solidFill>
                <a:latin typeface="Arial" panose="020B0604020202020204" pitchFamily="34" charset="0"/>
                <a:ea typeface="Inter" panose="02000503000000020004" pitchFamily="2" charset="0"/>
                <a:cs typeface="Arial" panose="020B0604020202020204" pitchFamily="34" charset="0"/>
              </a:rPr>
              <a:t>Sydney’s Story</a:t>
            </a:r>
          </a:p>
        </p:txBody>
      </p:sp>
      <p:pic>
        <p:nvPicPr>
          <p:cNvPr id="14" name="Picture 13">
            <a:extLst>
              <a:ext uri="{FF2B5EF4-FFF2-40B4-BE49-F238E27FC236}">
                <a16:creationId xmlns:a16="http://schemas.microsoft.com/office/drawing/2014/main" id="{822D7BC4-8140-41CF-B5C7-BB5453B3CED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6" b="95719" l="9962" r="89984">
                        <a14:foregroundMark x1="40038" y1="93336" x2="63866" y2="90307"/>
                        <a14:foregroundMark x1="46904" y1="88489" x2="40603" y2="88288"/>
                        <a14:foregroundMark x1="40603" y1="88288" x2="36160" y2="90994"/>
                        <a14:foregroundMark x1="36160" y1="90994" x2="40442" y2="95719"/>
                        <a14:foregroundMark x1="40442" y1="95719" x2="45019" y2="94952"/>
                        <a14:backgroundMark x1="41519" y1="98183" x2="46554" y2="98667"/>
                        <a14:backgroundMark x1="46554" y1="98667" x2="47038" y2="98384"/>
                      </a14:backgroundRemoval>
                    </a14:imgEffect>
                  </a14:imgLayer>
                </a14:imgProps>
              </a:ext>
              <a:ext uri="{28A0092B-C50C-407E-A947-70E740481C1C}">
                <a14:useLocalDpi xmlns:a14="http://schemas.microsoft.com/office/drawing/2010/main" val="0"/>
              </a:ext>
            </a:extLst>
          </a:blip>
          <a:srcRect l="25890" t="11641" r="24005" b="1799"/>
          <a:stretch/>
        </p:blipFill>
        <p:spPr>
          <a:xfrm>
            <a:off x="3595082" y="855406"/>
            <a:ext cx="4502462" cy="5186016"/>
          </a:xfrm>
          <a:prstGeom prst="rect">
            <a:avLst/>
          </a:prstGeom>
          <a:effectLst>
            <a:outerShdw blurRad="558800" dist="76200" dir="8100000" algn="tr" rotWithShape="0">
              <a:prstClr val="black">
                <a:alpha val="20000"/>
              </a:prstClr>
            </a:outerShdw>
          </a:effectLst>
        </p:spPr>
      </p:pic>
      <p:sp>
        <p:nvSpPr>
          <p:cNvPr id="4" name="Slide Number Placeholder 3"/>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11</a:t>
            </a:fld>
            <a:endParaRPr lang="en-US"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B6D64B94-628D-4FA8-AE8C-F5A12087B966}"/>
              </a:ext>
            </a:extLst>
          </p:cNvPr>
          <p:cNvSpPr/>
          <p:nvPr/>
        </p:nvSpPr>
        <p:spPr>
          <a:xfrm>
            <a:off x="8489711" y="4837870"/>
            <a:ext cx="2729094" cy="418833"/>
          </a:xfrm>
          <a:prstGeom prst="rect">
            <a:avLst/>
          </a:prstGeom>
        </p:spPr>
        <p:txBody>
          <a:bodyPr wrap="square">
            <a:spAutoFit/>
          </a:bodyPr>
          <a:lstStyle/>
          <a:p>
            <a:pPr>
              <a:lnSpc>
                <a:spcPct val="114000"/>
              </a:lnSpc>
            </a:pPr>
            <a:r>
              <a:rPr lang="en-US" sz="2000" b="1" dirty="0">
                <a:solidFill>
                  <a:schemeClr val="tx1">
                    <a:lumMod val="75000"/>
                    <a:lumOff val="25000"/>
                  </a:schemeClr>
                </a:solidFill>
                <a:latin typeface="Arial" panose="020B0604020202020204" pitchFamily="34" charset="0"/>
                <a:cs typeface="Arial" panose="020B0604020202020204" pitchFamily="34" charset="0"/>
              </a:rPr>
              <a:t>Amenities</a:t>
            </a:r>
          </a:p>
        </p:txBody>
      </p:sp>
      <p:sp>
        <p:nvSpPr>
          <p:cNvPr id="25" name="Oval 24">
            <a:extLst>
              <a:ext uri="{FF2B5EF4-FFF2-40B4-BE49-F238E27FC236}">
                <a16:creationId xmlns:a16="http://schemas.microsoft.com/office/drawing/2014/main" id="{733372F3-4825-4ECF-9D40-37D9C69D0081}"/>
              </a:ext>
            </a:extLst>
          </p:cNvPr>
          <p:cNvSpPr/>
          <p:nvPr/>
        </p:nvSpPr>
        <p:spPr>
          <a:xfrm rot="16200000">
            <a:off x="8260210" y="2530458"/>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Beirut" charset="-78"/>
              <a:cs typeface="Arial" panose="020B0604020202020204" pitchFamily="34" charset="0"/>
            </a:endParaRPr>
          </a:p>
        </p:txBody>
      </p:sp>
      <p:sp>
        <p:nvSpPr>
          <p:cNvPr id="34" name="Oval 33">
            <a:extLst>
              <a:ext uri="{FF2B5EF4-FFF2-40B4-BE49-F238E27FC236}">
                <a16:creationId xmlns:a16="http://schemas.microsoft.com/office/drawing/2014/main" id="{82AB8DE8-F578-47A5-9D7C-706E27DE3E6B}"/>
              </a:ext>
            </a:extLst>
          </p:cNvPr>
          <p:cNvSpPr/>
          <p:nvPr/>
        </p:nvSpPr>
        <p:spPr>
          <a:xfrm rot="16200000">
            <a:off x="7701356" y="152668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Beirut" charset="-78"/>
              <a:cs typeface="Arial" panose="020B0604020202020204" pitchFamily="34" charset="0"/>
            </a:endParaRPr>
          </a:p>
        </p:txBody>
      </p:sp>
      <p:sp>
        <p:nvSpPr>
          <p:cNvPr id="37" name="Rectangle 36">
            <a:extLst>
              <a:ext uri="{FF2B5EF4-FFF2-40B4-BE49-F238E27FC236}">
                <a16:creationId xmlns:a16="http://schemas.microsoft.com/office/drawing/2014/main" id="{2D47BDA1-6F2C-40DF-B1ED-4CC221D9499D}"/>
              </a:ext>
            </a:extLst>
          </p:cNvPr>
          <p:cNvSpPr/>
          <p:nvPr/>
        </p:nvSpPr>
        <p:spPr>
          <a:xfrm>
            <a:off x="8866923" y="3493894"/>
            <a:ext cx="2729094" cy="769698"/>
          </a:xfrm>
          <a:prstGeom prst="rect">
            <a:avLst/>
          </a:prstGeom>
        </p:spPr>
        <p:txBody>
          <a:bodyPr wrap="square">
            <a:spAutoFit/>
          </a:bodyPr>
          <a:lstStyle/>
          <a:p>
            <a:pPr>
              <a:lnSpc>
                <a:spcPct val="114000"/>
              </a:lnSpc>
            </a:pPr>
            <a:r>
              <a:rPr lang="en-US" sz="2000" b="1" dirty="0">
                <a:solidFill>
                  <a:schemeClr val="tx1">
                    <a:lumMod val="75000"/>
                    <a:lumOff val="25000"/>
                  </a:schemeClr>
                </a:solidFill>
                <a:latin typeface="Arial" panose="020B0604020202020204" pitchFamily="34" charset="0"/>
                <a:cs typeface="Arial" panose="020B0604020202020204" pitchFamily="34" charset="0"/>
              </a:rPr>
              <a:t>Expensive Properties</a:t>
            </a:r>
          </a:p>
        </p:txBody>
      </p:sp>
    </p:spTree>
    <p:extLst>
      <p:ext uri="{BB962C8B-B14F-4D97-AF65-F5344CB8AC3E}">
        <p14:creationId xmlns:p14="http://schemas.microsoft.com/office/powerpoint/2010/main" val="322018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12</a:t>
            </a:fld>
            <a:endParaRPr lang="en-US">
              <a:latin typeface="Arial" panose="020B0604020202020204" pitchFamily="34" charset="0"/>
              <a:cs typeface="Arial" panose="020B0604020202020204" pitchFamily="34" charset="0"/>
            </a:endParaRPr>
          </a:p>
        </p:txBody>
      </p:sp>
      <p:pic>
        <p:nvPicPr>
          <p:cNvPr id="5" name="slide2" descr="Story1">
            <a:extLst>
              <a:ext uri="{FF2B5EF4-FFF2-40B4-BE49-F238E27FC236}">
                <a16:creationId xmlns:a16="http://schemas.microsoft.com/office/drawing/2014/main" id="{B4182F93-5160-4482-8B1C-D52E613A131C}"/>
              </a:ext>
            </a:extLst>
          </p:cNvPr>
          <p:cNvPicPr>
            <a:picLocks noChangeAspect="1"/>
          </p:cNvPicPr>
          <p:nvPr/>
        </p:nvPicPr>
        <p:blipFill rotWithShape="1">
          <a:blip r:embed="rId3">
            <a:extLst>
              <a:ext uri="{28A0092B-C50C-407E-A947-70E740481C1C}">
                <a14:useLocalDpi xmlns:a14="http://schemas.microsoft.com/office/drawing/2010/main" val="0"/>
              </a:ext>
            </a:extLst>
          </a:blip>
          <a:srcRect b="14789"/>
          <a:stretch/>
        </p:blipFill>
        <p:spPr>
          <a:xfrm>
            <a:off x="1854789" y="0"/>
            <a:ext cx="8482422" cy="6858000"/>
          </a:xfrm>
          <a:prstGeom prst="rect">
            <a:avLst/>
          </a:prstGeom>
        </p:spPr>
      </p:pic>
    </p:spTree>
    <p:extLst>
      <p:ext uri="{BB962C8B-B14F-4D97-AF65-F5344CB8AC3E}">
        <p14:creationId xmlns:p14="http://schemas.microsoft.com/office/powerpoint/2010/main" val="271338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13</a:t>
            </a:fld>
            <a:endParaRPr lang="en-US">
              <a:latin typeface="Arial" panose="020B0604020202020204" pitchFamily="34" charset="0"/>
              <a:cs typeface="Arial" panose="020B0604020202020204" pitchFamily="34" charset="0"/>
            </a:endParaRPr>
          </a:p>
        </p:txBody>
      </p:sp>
      <p:pic>
        <p:nvPicPr>
          <p:cNvPr id="5" name="slide3" descr="Story2">
            <a:extLst>
              <a:ext uri="{FF2B5EF4-FFF2-40B4-BE49-F238E27FC236}">
                <a16:creationId xmlns:a16="http://schemas.microsoft.com/office/drawing/2014/main" id="{DC121494-D197-4115-B956-26BA4F59D76F}"/>
              </a:ext>
            </a:extLst>
          </p:cNvPr>
          <p:cNvPicPr>
            <a:picLocks noChangeAspect="1"/>
          </p:cNvPicPr>
          <p:nvPr/>
        </p:nvPicPr>
        <p:blipFill rotWithShape="1">
          <a:blip r:embed="rId3">
            <a:extLst>
              <a:ext uri="{28A0092B-C50C-407E-A947-70E740481C1C}">
                <a14:useLocalDpi xmlns:a14="http://schemas.microsoft.com/office/drawing/2010/main" val="0"/>
              </a:ext>
            </a:extLst>
          </a:blip>
          <a:srcRect t="964" b="6711"/>
          <a:stretch/>
        </p:blipFill>
        <p:spPr>
          <a:xfrm>
            <a:off x="2412124" y="0"/>
            <a:ext cx="7828615" cy="6858000"/>
          </a:xfrm>
          <a:prstGeom prst="rect">
            <a:avLst/>
          </a:prstGeom>
        </p:spPr>
      </p:pic>
    </p:spTree>
    <p:extLst>
      <p:ext uri="{BB962C8B-B14F-4D97-AF65-F5344CB8AC3E}">
        <p14:creationId xmlns:p14="http://schemas.microsoft.com/office/powerpoint/2010/main" val="313091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65362B-A6DD-4B35-A85A-30EEA3CE3F0C}"/>
              </a:ext>
            </a:extLst>
          </p:cNvPr>
          <p:cNvSpPr>
            <a:spLocks noGrp="1"/>
          </p:cNvSpPr>
          <p:nvPr>
            <p:ph type="sldNum" sz="quarter" idx="12"/>
          </p:nvPr>
        </p:nvSpPr>
        <p:spPr/>
        <p:txBody>
          <a:bodyPr/>
          <a:lstStyle/>
          <a:p>
            <a:fld id="{9ED91052-A62B-43CA-9575-0BC7146249E0}" type="slidenum">
              <a:rPr lang="en-US" smtClean="0"/>
              <a:t>14</a:t>
            </a:fld>
            <a:endParaRPr lang="en-US"/>
          </a:p>
        </p:txBody>
      </p:sp>
      <p:pic>
        <p:nvPicPr>
          <p:cNvPr id="5" name="slide4" descr="Story3">
            <a:extLst>
              <a:ext uri="{FF2B5EF4-FFF2-40B4-BE49-F238E27FC236}">
                <a16:creationId xmlns:a16="http://schemas.microsoft.com/office/drawing/2014/main" id="{3F2716A3-69B4-4D7C-B55B-A07EF9E23591}"/>
              </a:ext>
            </a:extLst>
          </p:cNvPr>
          <p:cNvPicPr>
            <a:picLocks noChangeAspect="1"/>
          </p:cNvPicPr>
          <p:nvPr/>
        </p:nvPicPr>
        <p:blipFill rotWithShape="1">
          <a:blip r:embed="rId3">
            <a:extLst>
              <a:ext uri="{28A0092B-C50C-407E-A947-70E740481C1C}">
                <a14:useLocalDpi xmlns:a14="http://schemas.microsoft.com/office/drawing/2010/main" val="0"/>
              </a:ext>
            </a:extLst>
          </a:blip>
          <a:srcRect t="1991" b="7315"/>
          <a:stretch/>
        </p:blipFill>
        <p:spPr>
          <a:xfrm>
            <a:off x="2181692" y="60636"/>
            <a:ext cx="7828615" cy="6736727"/>
          </a:xfrm>
          <a:prstGeom prst="rect">
            <a:avLst/>
          </a:prstGeom>
        </p:spPr>
      </p:pic>
    </p:spTree>
    <p:extLst>
      <p:ext uri="{BB962C8B-B14F-4D97-AF65-F5344CB8AC3E}">
        <p14:creationId xmlns:p14="http://schemas.microsoft.com/office/powerpoint/2010/main" val="162226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1CB58B-4BDA-4137-A980-DD78BEB71DF3}"/>
              </a:ext>
            </a:extLst>
          </p:cNvPr>
          <p:cNvSpPr>
            <a:spLocks noGrp="1"/>
          </p:cNvSpPr>
          <p:nvPr>
            <p:ph type="sldNum" sz="quarter" idx="12"/>
          </p:nvPr>
        </p:nvSpPr>
        <p:spPr/>
        <p:txBody>
          <a:bodyPr/>
          <a:lstStyle/>
          <a:p>
            <a:fld id="{74C56289-2E4F-41AB-AC96-A58CF64457E5}" type="slidenum">
              <a:rPr lang="en-US" smtClean="0"/>
              <a:t>15</a:t>
            </a:fld>
            <a:endParaRPr lang="en-US"/>
          </a:p>
        </p:txBody>
      </p:sp>
      <p:pic>
        <p:nvPicPr>
          <p:cNvPr id="5" name="slide5" descr="Story4">
            <a:extLst>
              <a:ext uri="{FF2B5EF4-FFF2-40B4-BE49-F238E27FC236}">
                <a16:creationId xmlns:a16="http://schemas.microsoft.com/office/drawing/2014/main" id="{3DC38161-C857-411F-9DE3-24B0EB63B9E2}"/>
              </a:ext>
            </a:extLst>
          </p:cNvPr>
          <p:cNvPicPr>
            <a:picLocks noChangeAspect="1"/>
          </p:cNvPicPr>
          <p:nvPr/>
        </p:nvPicPr>
        <p:blipFill rotWithShape="1">
          <a:blip r:embed="rId3">
            <a:extLst>
              <a:ext uri="{28A0092B-C50C-407E-A947-70E740481C1C}">
                <a14:useLocalDpi xmlns:a14="http://schemas.microsoft.com/office/drawing/2010/main" val="0"/>
              </a:ext>
            </a:extLst>
          </a:blip>
          <a:srcRect b="11111"/>
          <a:stretch/>
        </p:blipFill>
        <p:spPr>
          <a:xfrm>
            <a:off x="2030287" y="0"/>
            <a:ext cx="8131426" cy="6858000"/>
          </a:xfrm>
          <a:prstGeom prst="rect">
            <a:avLst/>
          </a:prstGeom>
        </p:spPr>
      </p:pic>
    </p:spTree>
    <p:extLst>
      <p:ext uri="{BB962C8B-B14F-4D97-AF65-F5344CB8AC3E}">
        <p14:creationId xmlns:p14="http://schemas.microsoft.com/office/powerpoint/2010/main" val="116883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16</a:t>
            </a:fld>
            <a:endParaRPr lang="en-US">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Resources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1987439" y="3182344"/>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Arial" panose="020B0604020202020204" pitchFamily="34" charset="0"/>
                <a:ea typeface="Tahoma" panose="020B0604030504040204" pitchFamily="34" charset="0"/>
                <a:cs typeface="Arial" panose="020B0604020202020204" pitchFamily="34" charset="0"/>
              </a:rPr>
              <a:t>Pictures</a:t>
            </a:r>
            <a:endParaRPr lang="en-CA" b="1" dirty="0">
              <a:solidFill>
                <a:srgbClr val="484848"/>
              </a:solidFill>
              <a:latin typeface="Arial" panose="020B0604020202020204" pitchFamily="34" charset="0"/>
              <a:ea typeface="Tahoma" panose="020B0604030504040204" pitchFamily="34" charset="0"/>
              <a:cs typeface="Arial" panose="020B0604020202020204" pitchFamily="34" charset="0"/>
            </a:endParaRPr>
          </a:p>
        </p:txBody>
      </p:sp>
      <p:sp>
        <p:nvSpPr>
          <p:cNvPr id="8" name="Rectangle: Rounded Corners 7">
            <a:extLst>
              <a:ext uri="{FF2B5EF4-FFF2-40B4-BE49-F238E27FC236}">
                <a16:creationId xmlns:a16="http://schemas.microsoft.com/office/drawing/2014/main" id="{8F21D858-1070-4590-BE4F-791B81ECFE21}"/>
              </a:ext>
            </a:extLst>
          </p:cNvPr>
          <p:cNvSpPr/>
          <p:nvPr/>
        </p:nvSpPr>
        <p:spPr>
          <a:xfrm>
            <a:off x="4242367" y="31823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924BA590-5684-435C-BBA3-E6FB7803E883}"/>
              </a:ext>
            </a:extLst>
          </p:cNvPr>
          <p:cNvSpPr txBox="1"/>
          <p:nvPr/>
        </p:nvSpPr>
        <p:spPr>
          <a:xfrm>
            <a:off x="4424358" y="3235155"/>
            <a:ext cx="5894773" cy="430887"/>
          </a:xfrm>
          <a:prstGeom prst="rect">
            <a:avLst/>
          </a:prstGeom>
          <a:noFill/>
        </p:spPr>
        <p:txBody>
          <a:bodyPr wrap="square" rtlCol="0">
            <a:spAutoFit/>
          </a:bodyPr>
          <a:lstStyle/>
          <a:p>
            <a:r>
              <a:rPr lang="en-US" sz="1100" b="1" dirty="0">
                <a:solidFill>
                  <a:schemeClr val="bg2"/>
                </a:solidFill>
                <a:latin typeface="Arial" panose="020B0604020202020204" pitchFamily="34" charset="0"/>
                <a:ea typeface="Tahoma" panose="020B0604030504040204" pitchFamily="34" charset="0"/>
                <a:cs typeface="Arial" panose="020B0604020202020204" pitchFamily="34" charset="0"/>
              </a:rPr>
              <a:t>https://content.r9cdn.net/rimg/dimg/43/4b/72c43e11-city-2258-17a3a42c3ab.jpg?crop=true&amp;width=1366&amp;height=768&amp;xhint=1597&amp;yhint=1522</a:t>
            </a:r>
            <a:endParaRPr lang="en-CA" sz="1100" dirty="0">
              <a:solidFill>
                <a:schemeClr val="bg2"/>
              </a:solidFill>
              <a:latin typeface="Arial" panose="020B0604020202020204" pitchFamily="34" charset="0"/>
              <a:ea typeface="Tahoma" panose="020B0604030504040204" pitchFamily="34" charset="0"/>
              <a:cs typeface="Arial" panose="020B0604020202020204" pitchFamily="34" charset="0"/>
            </a:endParaRPr>
          </a:p>
        </p:txBody>
      </p:sp>
      <p:sp>
        <p:nvSpPr>
          <p:cNvPr id="27" name="Rectangle: Rounded Corners 26">
            <a:extLst>
              <a:ext uri="{FF2B5EF4-FFF2-40B4-BE49-F238E27FC236}">
                <a16:creationId xmlns:a16="http://schemas.microsoft.com/office/drawing/2014/main" id="{06953001-9408-4267-BC2F-873CE9F8E969}"/>
              </a:ext>
            </a:extLst>
          </p:cNvPr>
          <p:cNvSpPr/>
          <p:nvPr/>
        </p:nvSpPr>
        <p:spPr>
          <a:xfrm>
            <a:off x="4261417" y="37157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7B691018-263D-4063-82B3-4DE8D089700B}"/>
              </a:ext>
            </a:extLst>
          </p:cNvPr>
          <p:cNvSpPr txBox="1"/>
          <p:nvPr/>
        </p:nvSpPr>
        <p:spPr>
          <a:xfrm>
            <a:off x="4443408" y="3768555"/>
            <a:ext cx="5894773" cy="430887"/>
          </a:xfrm>
          <a:prstGeom prst="rect">
            <a:avLst/>
          </a:prstGeom>
          <a:noFill/>
        </p:spPr>
        <p:txBody>
          <a:bodyPr wrap="square" rtlCol="0">
            <a:spAutoFit/>
          </a:bodyPr>
          <a:lstStyle/>
          <a:p>
            <a:r>
              <a:rPr lang="en-US" sz="1100" b="1" dirty="0">
                <a:solidFill>
                  <a:schemeClr val="bg2"/>
                </a:solidFill>
                <a:latin typeface="Arial" panose="020B0604020202020204" pitchFamily="34" charset="0"/>
                <a:ea typeface="Tahoma" panose="020B0604030504040204" pitchFamily="34" charset="0"/>
                <a:cs typeface="Arial" panose="020B0604020202020204" pitchFamily="34" charset="0"/>
              </a:rPr>
              <a:t>https://blog.modsy.com/wp-content/uploads/2021/04/tr_29432b84-4b1b-437e-9b22-33184408a39a_729765_13_elsie_userview_5-scaled.jpg</a:t>
            </a:r>
            <a:endParaRPr lang="en-CA" sz="1100" dirty="0">
              <a:solidFill>
                <a:schemeClr val="bg2"/>
              </a:solidFill>
              <a:latin typeface="Arial" panose="020B0604020202020204" pitchFamily="34" charset="0"/>
              <a:ea typeface="Tahoma" panose="020B0604030504040204" pitchFamily="34" charset="0"/>
              <a:cs typeface="Arial" panose="020B0604020202020204" pitchFamily="34" charset="0"/>
            </a:endParaRPr>
          </a:p>
        </p:txBody>
      </p:sp>
      <p:sp>
        <p:nvSpPr>
          <p:cNvPr id="29" name="Rectangle: Rounded Corners 28">
            <a:extLst>
              <a:ext uri="{FF2B5EF4-FFF2-40B4-BE49-F238E27FC236}">
                <a16:creationId xmlns:a16="http://schemas.microsoft.com/office/drawing/2014/main" id="{020ABA0C-119F-46BF-AA0B-1A4FC2BA761F}"/>
              </a:ext>
            </a:extLst>
          </p:cNvPr>
          <p:cNvSpPr/>
          <p:nvPr/>
        </p:nvSpPr>
        <p:spPr>
          <a:xfrm>
            <a:off x="4261417" y="426403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4E9A53A-054D-4C45-8BF6-CBF09870A11A}"/>
              </a:ext>
            </a:extLst>
          </p:cNvPr>
          <p:cNvSpPr txBox="1"/>
          <p:nvPr/>
        </p:nvSpPr>
        <p:spPr>
          <a:xfrm>
            <a:off x="4443408" y="4316845"/>
            <a:ext cx="5894773" cy="430887"/>
          </a:xfrm>
          <a:prstGeom prst="rect">
            <a:avLst/>
          </a:prstGeom>
          <a:noFill/>
        </p:spPr>
        <p:txBody>
          <a:bodyPr wrap="square" rtlCol="0">
            <a:spAutoFit/>
          </a:bodyPr>
          <a:lstStyle/>
          <a:p>
            <a:r>
              <a:rPr lang="en-US" sz="1100" b="1" dirty="0">
                <a:solidFill>
                  <a:schemeClr val="bg2"/>
                </a:solidFill>
                <a:latin typeface="Arial" panose="020B0604020202020204" pitchFamily="34" charset="0"/>
                <a:ea typeface="Tahoma" panose="020B0604030504040204" pitchFamily="34" charset="0"/>
                <a:cs typeface="Arial" panose="020B0604020202020204" pitchFamily="34" charset="0"/>
              </a:rPr>
              <a:t>https://assets.vogue.com/photos/6026a160d6d4503e97febeef/master/pass/0317-VO-WELL77-01.jpg</a:t>
            </a:r>
            <a:endParaRPr lang="en-CA" sz="1100" dirty="0">
              <a:solidFill>
                <a:schemeClr val="bg2"/>
              </a:solidFill>
              <a:latin typeface="Arial" panose="020B0604020202020204" pitchFamily="34" charset="0"/>
              <a:ea typeface="Tahoma" panose="020B060403050404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987439" y="2350098"/>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Arial" panose="020B0604020202020204" pitchFamily="34" charset="0"/>
                <a:ea typeface="Tahoma" panose="020B0604030504040204" pitchFamily="34" charset="0"/>
                <a:cs typeface="Arial" panose="020B0604020202020204" pitchFamily="34" charset="0"/>
              </a:rPr>
              <a:t>Data</a:t>
            </a:r>
            <a:endParaRPr lang="en-CA" b="1" dirty="0">
              <a:solidFill>
                <a:srgbClr val="484848"/>
              </a:solidFill>
              <a:latin typeface="Arial" panose="020B0604020202020204" pitchFamily="34" charset="0"/>
              <a:ea typeface="Tahoma" panose="020B0604030504040204" pitchFamily="34" charset="0"/>
              <a:cs typeface="Arial" panose="020B0604020202020204" pitchFamily="34" charset="0"/>
            </a:endParaRPr>
          </a:p>
        </p:txBody>
      </p:sp>
      <p:sp>
        <p:nvSpPr>
          <p:cNvPr id="32" name="Rectangle: Rounded Corners 31">
            <a:extLst>
              <a:ext uri="{FF2B5EF4-FFF2-40B4-BE49-F238E27FC236}">
                <a16:creationId xmlns:a16="http://schemas.microsoft.com/office/drawing/2014/main" id="{01A70779-47EA-4EA1-977C-25AEB73CB3B1}"/>
              </a:ext>
            </a:extLst>
          </p:cNvPr>
          <p:cNvSpPr/>
          <p:nvPr/>
        </p:nvSpPr>
        <p:spPr>
          <a:xfrm>
            <a:off x="4242367" y="2350097"/>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B69E1B5-C338-4027-88D2-9D6160615A8B}"/>
              </a:ext>
            </a:extLst>
          </p:cNvPr>
          <p:cNvSpPr txBox="1"/>
          <p:nvPr/>
        </p:nvSpPr>
        <p:spPr>
          <a:xfrm>
            <a:off x="4424358" y="2402909"/>
            <a:ext cx="5894773" cy="261610"/>
          </a:xfrm>
          <a:prstGeom prst="rect">
            <a:avLst/>
          </a:prstGeom>
          <a:noFill/>
        </p:spPr>
        <p:txBody>
          <a:bodyPr wrap="square" rtlCol="0">
            <a:spAutoFit/>
          </a:bodyPr>
          <a:lstStyle>
            <a:defPPr>
              <a:defRPr lang="en-US"/>
            </a:defPPr>
            <a:lvl1pPr>
              <a:defRPr sz="1100" b="1">
                <a:solidFill>
                  <a:schemeClr val="bg2"/>
                </a:solidFill>
                <a:latin typeface="+mj-lt"/>
                <a:ea typeface="Tahoma" panose="020B0604030504040204" pitchFamily="34" charset="0"/>
                <a:cs typeface="Tahoma" panose="020B0604030504040204" pitchFamily="34" charset="0"/>
              </a:defRPr>
            </a:lvl1pPr>
          </a:lstStyle>
          <a:p>
            <a:r>
              <a:rPr lang="en-US" dirty="0">
                <a:latin typeface="Arial" panose="020B0604020202020204" pitchFamily="34" charset="0"/>
                <a:cs typeface="Arial" panose="020B0604020202020204" pitchFamily="34" charset="0"/>
              </a:rPr>
              <a:t>Airbnb listings &amp; reviews &gt; https://www.mavenanalytics.io/data-playground?page=2</a:t>
            </a:r>
            <a:endParaRPr lang="en-CA" dirty="0">
              <a:latin typeface="Arial" panose="020B0604020202020204" pitchFamily="34" charset="0"/>
              <a:cs typeface="Arial" panose="020B0604020202020204" pitchFamily="34" charset="0"/>
            </a:endParaRPr>
          </a:p>
        </p:txBody>
      </p:sp>
      <p:sp>
        <p:nvSpPr>
          <p:cNvPr id="34" name="Rectangle: Rounded Corners 33">
            <a:extLst>
              <a:ext uri="{FF2B5EF4-FFF2-40B4-BE49-F238E27FC236}">
                <a16:creationId xmlns:a16="http://schemas.microsoft.com/office/drawing/2014/main" id="{09ED4E46-69A8-4EAB-BAC5-31354C322CB5}"/>
              </a:ext>
            </a:extLst>
          </p:cNvPr>
          <p:cNvSpPr/>
          <p:nvPr/>
        </p:nvSpPr>
        <p:spPr>
          <a:xfrm>
            <a:off x="4261417" y="4826492"/>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5435860A-D099-497F-AD1E-33C8FC5ADA5D}"/>
              </a:ext>
            </a:extLst>
          </p:cNvPr>
          <p:cNvSpPr txBox="1"/>
          <p:nvPr/>
        </p:nvSpPr>
        <p:spPr>
          <a:xfrm>
            <a:off x="4443408" y="4879304"/>
            <a:ext cx="5894773" cy="430887"/>
          </a:xfrm>
          <a:prstGeom prst="rect">
            <a:avLst/>
          </a:prstGeom>
          <a:noFill/>
        </p:spPr>
        <p:txBody>
          <a:bodyPr wrap="square" rtlCol="0">
            <a:spAutoFit/>
          </a:bodyPr>
          <a:lstStyle/>
          <a:p>
            <a:r>
              <a:rPr lang="en-US" sz="1100" b="1" dirty="0">
                <a:solidFill>
                  <a:schemeClr val="bg2"/>
                </a:solidFill>
                <a:latin typeface="Arial" panose="020B0604020202020204" pitchFamily="34" charset="0"/>
                <a:ea typeface="Tahoma" panose="020B0604030504040204" pitchFamily="34" charset="0"/>
                <a:cs typeface="Arial" panose="020B0604020202020204" pitchFamily="34" charset="0"/>
              </a:rPr>
              <a:t>https://blogsmedia.lse.ac.uk/blogs.dir/30/files/2020/03/How-to-Design-A-City-Like-Amazon-image.png</a:t>
            </a:r>
            <a:endParaRPr lang="en-CA" sz="1100" dirty="0">
              <a:solidFill>
                <a:schemeClr val="bg2"/>
              </a:solidFill>
              <a:latin typeface="Arial" panose="020B0604020202020204" pitchFamily="34" charset="0"/>
              <a:ea typeface="Tahoma" panose="020B0604030504040204" pitchFamily="34" charset="0"/>
              <a:cs typeface="Arial" panose="020B0604020202020204" pitchFamily="34" charset="0"/>
            </a:endParaRPr>
          </a:p>
        </p:txBody>
      </p:sp>
      <p:sp>
        <p:nvSpPr>
          <p:cNvPr id="18" name="Rectangle: Rounded Corners 17">
            <a:extLst>
              <a:ext uri="{FF2B5EF4-FFF2-40B4-BE49-F238E27FC236}">
                <a16:creationId xmlns:a16="http://schemas.microsoft.com/office/drawing/2014/main" id="{CCE878FE-FF82-4E59-8326-7F929487DDF4}"/>
              </a:ext>
            </a:extLst>
          </p:cNvPr>
          <p:cNvSpPr/>
          <p:nvPr/>
        </p:nvSpPr>
        <p:spPr>
          <a:xfrm>
            <a:off x="4261417" y="5388951"/>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ea typeface="Tahoma" panose="020B060403050404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70F58737-EB3E-4731-BC17-07284DC3257D}"/>
              </a:ext>
            </a:extLst>
          </p:cNvPr>
          <p:cNvSpPr txBox="1"/>
          <p:nvPr/>
        </p:nvSpPr>
        <p:spPr>
          <a:xfrm>
            <a:off x="4443408" y="5441763"/>
            <a:ext cx="5894773" cy="430887"/>
          </a:xfrm>
          <a:prstGeom prst="rect">
            <a:avLst/>
          </a:prstGeom>
          <a:noFill/>
        </p:spPr>
        <p:txBody>
          <a:bodyPr wrap="square" rtlCol="0">
            <a:spAutoFit/>
          </a:bodyPr>
          <a:lstStyle/>
          <a:p>
            <a:r>
              <a:rPr lang="en-US" sz="1100" b="1" dirty="0">
                <a:solidFill>
                  <a:schemeClr val="bg2"/>
                </a:solidFill>
                <a:latin typeface="Arial" panose="020B0604020202020204" pitchFamily="34" charset="0"/>
                <a:ea typeface="Tahoma" panose="020B0604030504040204" pitchFamily="34" charset="0"/>
                <a:cs typeface="Arial" panose="020B0604020202020204" pitchFamily="34" charset="0"/>
              </a:rPr>
              <a:t>https://static.dezeen.com/uploads/2020/02/house-in-the-landscape-niko-arcjitect-architecture-residential-russia-houses-khurtin_dezeen_2364_hero.jpg</a:t>
            </a:r>
            <a:endParaRPr lang="en-CA" sz="1100" dirty="0">
              <a:solidFill>
                <a:schemeClr val="bg2"/>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101151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17</a:t>
            </a:fld>
            <a:endParaRPr lang="en-US">
              <a:latin typeface="Arial" panose="020B0604020202020204" pitchFamily="34" charset="0"/>
              <a:cs typeface="Arial" panose="020B0604020202020204" pitchFamily="34" charset="0"/>
            </a:endParaRPr>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Credits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4635962" y="2168545"/>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Arial" panose="020B0604020202020204" pitchFamily="34" charset="0"/>
                <a:ea typeface="Tahoma" panose="020B0604030504040204" pitchFamily="34" charset="0"/>
                <a:cs typeface="Arial" panose="020B0604020202020204" pitchFamily="34" charset="0"/>
              </a:rPr>
              <a:t>Farzin Valiloo</a:t>
            </a:r>
            <a:endParaRPr lang="en-CA" b="1" dirty="0">
              <a:solidFill>
                <a:srgbClr val="484848"/>
              </a:solidFill>
              <a:latin typeface="Arial" panose="020B0604020202020204" pitchFamily="34" charset="0"/>
              <a:ea typeface="Tahoma" panose="020B0604030504040204" pitchFamily="34" charset="0"/>
              <a:cs typeface="Arial" panose="020B060402020202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283162"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Arial" panose="020B0604020202020204" pitchFamily="34" charset="0"/>
                <a:ea typeface="Tahoma" panose="020B0604030504040204" pitchFamily="34" charset="0"/>
                <a:cs typeface="Arial" panose="020B0604020202020204" pitchFamily="34" charset="0"/>
              </a:rPr>
              <a:t>Maryam Aliakbari</a:t>
            </a:r>
            <a:endParaRPr lang="en-CA" b="1" dirty="0">
              <a:solidFill>
                <a:srgbClr val="484848"/>
              </a:solidFill>
              <a:latin typeface="Arial" panose="020B0604020202020204" pitchFamily="34" charset="0"/>
              <a:ea typeface="Tahoma" panose="020B060403050404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D72F2CCA-224E-D701-B3E1-96EEDFE91604}"/>
              </a:ext>
            </a:extLst>
          </p:cNvPr>
          <p:cNvSpPr/>
          <p:nvPr/>
        </p:nvSpPr>
        <p:spPr>
          <a:xfrm>
            <a:off x="8070041"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Arial" panose="020B0604020202020204" pitchFamily="34" charset="0"/>
                <a:ea typeface="Tahoma" panose="020B0604030504040204" pitchFamily="34" charset="0"/>
                <a:cs typeface="Arial" panose="020B0604020202020204" pitchFamily="34" charset="0"/>
              </a:rPr>
              <a:t>Harold Espinosa</a:t>
            </a:r>
            <a:endParaRPr lang="en-CA" b="1" dirty="0">
              <a:solidFill>
                <a:srgbClr val="484848"/>
              </a:solidFill>
              <a:latin typeface="Arial" panose="020B0604020202020204" pitchFamily="34" charset="0"/>
              <a:ea typeface="Tahoma" panose="020B0604030504040204" pitchFamily="34" charset="0"/>
              <a:cs typeface="Arial" panose="020B0604020202020204" pitchFamily="34" charset="0"/>
            </a:endParaRPr>
          </a:p>
        </p:txBody>
      </p:sp>
    </p:spTree>
    <p:extLst>
      <p:ext uri="{BB962C8B-B14F-4D97-AF65-F5344CB8AC3E}">
        <p14:creationId xmlns:p14="http://schemas.microsoft.com/office/powerpoint/2010/main" val="332603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76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703E3E-C358-47BA-99D0-7D57052988E2}"/>
              </a:ext>
            </a:extLst>
          </p:cNvPr>
          <p:cNvSpPr>
            <a:spLocks noGrp="1"/>
          </p:cNvSpPr>
          <p:nvPr>
            <p:ph type="sldNum" sz="quarter" idx="12"/>
          </p:nvPr>
        </p:nvSpPr>
        <p:spPr/>
        <p:txBody>
          <a:bodyPr/>
          <a:lstStyle/>
          <a:p>
            <a:fld id="{74C56289-2E4F-41AB-AC96-A58CF64457E5}" type="slidenum">
              <a:rPr lang="en-US" smtClean="0">
                <a:latin typeface="Arial" panose="020B0604020202020204" pitchFamily="34" charset="0"/>
                <a:cs typeface="Arial" panose="020B0604020202020204" pitchFamily="34" charset="0"/>
              </a:rPr>
              <a:t>18</a:t>
            </a:fld>
            <a:endParaRPr lang="en-US">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85660D97-99D1-46CD-9A0E-E57AF4D585BE}"/>
              </a:ext>
            </a:extLst>
          </p:cNvPr>
          <p:cNvSpPr txBox="1"/>
          <p:nvPr/>
        </p:nvSpPr>
        <p:spPr>
          <a:xfrm>
            <a:off x="3348037" y="2705100"/>
            <a:ext cx="5495925" cy="1323439"/>
          </a:xfrm>
          <a:prstGeom prst="rect">
            <a:avLst/>
          </a:prstGeom>
          <a:noFill/>
        </p:spPr>
        <p:txBody>
          <a:bodyPr wrap="square" rtlCol="0">
            <a:spAutoFit/>
          </a:bodyPr>
          <a:lstStyle/>
          <a:p>
            <a:pPr algn="ctr"/>
            <a:r>
              <a:rPr lang="en-CA" sz="4000" dirty="0">
                <a:solidFill>
                  <a:srgbClr val="484848"/>
                </a:solidFill>
                <a:latin typeface="Arial" panose="020B0604020202020204" pitchFamily="34" charset="0"/>
                <a:cs typeface="Arial" panose="020B0604020202020204" pitchFamily="34" charset="0"/>
              </a:rPr>
              <a:t>Thanks For Your Attention</a:t>
            </a:r>
          </a:p>
        </p:txBody>
      </p:sp>
    </p:spTree>
    <p:extLst>
      <p:ext uri="{BB962C8B-B14F-4D97-AF65-F5344CB8AC3E}">
        <p14:creationId xmlns:p14="http://schemas.microsoft.com/office/powerpoint/2010/main" val="195322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BF1347-88DB-4C70-A718-15604B217281}"/>
              </a:ext>
            </a:extLst>
          </p:cNvPr>
          <p:cNvSpPr/>
          <p:nvPr/>
        </p:nvSpPr>
        <p:spPr>
          <a:xfrm>
            <a:off x="5759068" y="1257546"/>
            <a:ext cx="6290178" cy="3673876"/>
          </a:xfrm>
          <a:prstGeom prst="roundRect">
            <a:avLst>
              <a:gd name="adj" fmla="val 5963"/>
            </a:avLst>
          </a:prstGeom>
          <a:solidFill>
            <a:schemeClr val="accent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6" name="Rectangle: Rounded Corners 5">
            <a:extLst>
              <a:ext uri="{FF2B5EF4-FFF2-40B4-BE49-F238E27FC236}">
                <a16:creationId xmlns:a16="http://schemas.microsoft.com/office/drawing/2014/main" id="{91DC08C0-4188-45A9-A40C-0C321F3FD958}"/>
              </a:ext>
            </a:extLst>
          </p:cNvPr>
          <p:cNvSpPr/>
          <p:nvPr/>
        </p:nvSpPr>
        <p:spPr>
          <a:xfrm>
            <a:off x="324584" y="2289585"/>
            <a:ext cx="5953246" cy="3673875"/>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9" name="Rectangle 8">
            <a:extLst>
              <a:ext uri="{FF2B5EF4-FFF2-40B4-BE49-F238E27FC236}">
                <a16:creationId xmlns:a16="http://schemas.microsoft.com/office/drawing/2014/main" id="{2638117D-31E1-4E53-9642-94C1ECDF807B}"/>
              </a:ext>
            </a:extLst>
          </p:cNvPr>
          <p:cNvSpPr/>
          <p:nvPr/>
        </p:nvSpPr>
        <p:spPr>
          <a:xfrm>
            <a:off x="634144" y="1416816"/>
            <a:ext cx="4476195" cy="707886"/>
          </a:xfrm>
          <a:prstGeom prst="rect">
            <a:avLst/>
          </a:prstGeom>
        </p:spPr>
        <p:txBody>
          <a:bodyPr wrap="square">
            <a:spAutoFit/>
          </a:bodyPr>
          <a:lstStyle/>
          <a:p>
            <a:r>
              <a:rPr lang="en-US" sz="4000" b="1" dirty="0">
                <a:solidFill>
                  <a:schemeClr val="accent1"/>
                </a:solidFill>
                <a:latin typeface="Arial" panose="020B0604020202020204" pitchFamily="34" charset="0"/>
                <a:cs typeface="Arial" panose="020B0604020202020204" pitchFamily="34" charset="0"/>
              </a:rPr>
              <a:t>Airbnb</a:t>
            </a:r>
          </a:p>
        </p:txBody>
      </p:sp>
      <p:sp>
        <p:nvSpPr>
          <p:cNvPr id="12" name="object 6">
            <a:extLst>
              <a:ext uri="{FF2B5EF4-FFF2-40B4-BE49-F238E27FC236}">
                <a16:creationId xmlns:a16="http://schemas.microsoft.com/office/drawing/2014/main" id="{5C6BDBCC-04BC-4B33-B994-1A626D205FD8}"/>
              </a:ext>
            </a:extLst>
          </p:cNvPr>
          <p:cNvSpPr txBox="1"/>
          <p:nvPr/>
        </p:nvSpPr>
        <p:spPr>
          <a:xfrm>
            <a:off x="7623605" y="1788380"/>
            <a:ext cx="1613329" cy="1121461"/>
          </a:xfrm>
          <a:prstGeom prst="rect">
            <a:avLst/>
          </a:prstGeom>
        </p:spPr>
        <p:txBody>
          <a:bodyPr vert="horz" wrap="square" lIns="0" tIns="13335" rIns="0" bIns="0" rtlCol="0">
            <a:spAutoFit/>
          </a:bodyPr>
          <a:lstStyle/>
          <a:p>
            <a:pPr algn="ctr">
              <a:lnSpc>
                <a:spcPct val="100000"/>
              </a:lnSpc>
              <a:spcBef>
                <a:spcPts val="105"/>
              </a:spcBef>
            </a:pPr>
            <a:r>
              <a:rPr lang="en-US" sz="7200" dirty="0">
                <a:solidFill>
                  <a:schemeClr val="bg1"/>
                </a:solidFill>
                <a:latin typeface="Arial" panose="020B0604020202020204" pitchFamily="34" charset="0"/>
                <a:cs typeface="Arial" panose="020B0604020202020204" pitchFamily="34" charset="0"/>
              </a:rPr>
              <a:t>6M</a:t>
            </a:r>
            <a:endParaRPr sz="7200" dirty="0">
              <a:solidFill>
                <a:schemeClr val="bg1"/>
              </a:solidFill>
              <a:latin typeface="Arial" panose="020B0604020202020204" pitchFamily="34" charset="0"/>
              <a:cs typeface="Arial" panose="020B0604020202020204" pitchFamily="34" charset="0"/>
            </a:endParaRPr>
          </a:p>
        </p:txBody>
      </p:sp>
      <p:sp>
        <p:nvSpPr>
          <p:cNvPr id="16" name="object 6">
            <a:extLst>
              <a:ext uri="{FF2B5EF4-FFF2-40B4-BE49-F238E27FC236}">
                <a16:creationId xmlns:a16="http://schemas.microsoft.com/office/drawing/2014/main" id="{0CBF8A06-F8FE-4D9A-9ED2-4787503A6BC4}"/>
              </a:ext>
            </a:extLst>
          </p:cNvPr>
          <p:cNvSpPr txBox="1"/>
          <p:nvPr/>
        </p:nvSpPr>
        <p:spPr>
          <a:xfrm>
            <a:off x="9401786" y="2003629"/>
            <a:ext cx="2198380" cy="875240"/>
          </a:xfrm>
          <a:prstGeom prst="rect">
            <a:avLst/>
          </a:prstGeom>
        </p:spPr>
        <p:txBody>
          <a:bodyPr vert="horz" wrap="square" lIns="0" tIns="13335" rIns="0" bIns="0" rtlCol="0">
            <a:spAutoFit/>
          </a:bodyPr>
          <a:lstStyle/>
          <a:p>
            <a:pPr marL="12700" marR="5080" indent="-12700">
              <a:spcBef>
                <a:spcPts val="2155"/>
              </a:spcBef>
            </a:pPr>
            <a:r>
              <a:rPr lang="en-US" sz="2800" spc="-10" dirty="0">
                <a:solidFill>
                  <a:schemeClr val="bg1"/>
                </a:solidFill>
                <a:latin typeface="Arial" panose="020B0604020202020204" pitchFamily="34" charset="0"/>
                <a:cs typeface="Arial" panose="020B0604020202020204" pitchFamily="34" charset="0"/>
              </a:rPr>
              <a:t>Active listings worldwide</a:t>
            </a:r>
          </a:p>
        </p:txBody>
      </p:sp>
      <p:pic>
        <p:nvPicPr>
          <p:cNvPr id="3" name="Picture 2">
            <a:extLst>
              <a:ext uri="{FF2B5EF4-FFF2-40B4-BE49-F238E27FC236}">
                <a16:creationId xmlns:a16="http://schemas.microsoft.com/office/drawing/2014/main" id="{4EE02534-BA38-4852-929D-81BE602262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9235" y="1637023"/>
            <a:ext cx="1144370" cy="1144370"/>
          </a:xfrm>
          <a:prstGeom prst="rect">
            <a:avLst/>
          </a:prstGeom>
        </p:spPr>
      </p:pic>
      <p:sp>
        <p:nvSpPr>
          <p:cNvPr id="15" name="object 5">
            <a:extLst>
              <a:ext uri="{FF2B5EF4-FFF2-40B4-BE49-F238E27FC236}">
                <a16:creationId xmlns:a16="http://schemas.microsoft.com/office/drawing/2014/main" id="{82E76060-D6E7-428B-838F-013890235EFF}"/>
              </a:ext>
            </a:extLst>
          </p:cNvPr>
          <p:cNvSpPr txBox="1"/>
          <p:nvPr/>
        </p:nvSpPr>
        <p:spPr>
          <a:xfrm>
            <a:off x="973313" y="4104465"/>
            <a:ext cx="4652565" cy="1384995"/>
          </a:xfrm>
          <a:prstGeom prst="rect">
            <a:avLst/>
          </a:prstGeom>
        </p:spPr>
        <p:txBody>
          <a:bodyPr wrap="square">
            <a:spAutoFit/>
          </a:bodyPr>
          <a:lstStyle>
            <a:defPPr>
              <a:defRPr lang="en-US"/>
            </a:defPPr>
            <a:lvl1pPr marL="285750" indent="-285750">
              <a:buFont typeface="Wingdings" panose="05000000000000000000" pitchFamily="2" charset="2"/>
              <a:buChar char="§"/>
              <a:defRPr sz="1600">
                <a:solidFill>
                  <a:schemeClr val="tx1">
                    <a:lumMod val="75000"/>
                    <a:lumOff val="25000"/>
                  </a:schemeClr>
                </a:solidFill>
              </a:defRPr>
            </a:lvl1pPr>
          </a:lstStyle>
          <a:p>
            <a:pPr marL="0" indent="0">
              <a:buNone/>
            </a:pPr>
            <a:r>
              <a:rPr lang="en-US" sz="2800" dirty="0">
                <a:latin typeface="Arial" panose="020B0604020202020204" pitchFamily="34" charset="0"/>
                <a:cs typeface="Arial" panose="020B0604020202020204" pitchFamily="34" charset="0"/>
              </a:rPr>
              <a:t>A web platform where users can rent out their space to host travelers to</a:t>
            </a:r>
          </a:p>
        </p:txBody>
      </p:sp>
      <p:sp>
        <p:nvSpPr>
          <p:cNvPr id="2" name="Slide Number Placeholder 1"/>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2</a:t>
            </a:fld>
            <a:endParaRPr lang="en-US">
              <a:latin typeface="Arial" panose="020B0604020202020204" pitchFamily="34" charset="0"/>
              <a:cs typeface="Arial" panose="020B0604020202020204" pitchFamily="34" charset="0"/>
            </a:endParaRPr>
          </a:p>
        </p:txBody>
      </p:sp>
      <p:pic>
        <p:nvPicPr>
          <p:cNvPr id="14" name="Picture 13" descr="Icon&#10;&#10;Description automatically generated">
            <a:extLst>
              <a:ext uri="{FF2B5EF4-FFF2-40B4-BE49-F238E27FC236}">
                <a16:creationId xmlns:a16="http://schemas.microsoft.com/office/drawing/2014/main" id="{5A9E893A-90E1-4192-BE7F-B08E5675B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99" y="2598703"/>
            <a:ext cx="1340879" cy="1340879"/>
          </a:xfrm>
          <a:prstGeom prst="rect">
            <a:avLst/>
          </a:prstGeom>
        </p:spPr>
      </p:pic>
      <p:pic>
        <p:nvPicPr>
          <p:cNvPr id="20" name="Picture 19" descr="Icon&#10;&#10;Description automatically generated">
            <a:extLst>
              <a:ext uri="{FF2B5EF4-FFF2-40B4-BE49-F238E27FC236}">
                <a16:creationId xmlns:a16="http://schemas.microsoft.com/office/drawing/2014/main" id="{801C9FD4-54AA-4DE6-A875-BA587BF81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870" y="3346731"/>
            <a:ext cx="1056420" cy="1056420"/>
          </a:xfrm>
          <a:prstGeom prst="rect">
            <a:avLst/>
          </a:prstGeom>
        </p:spPr>
      </p:pic>
      <p:sp>
        <p:nvSpPr>
          <p:cNvPr id="24" name="object 6">
            <a:extLst>
              <a:ext uri="{FF2B5EF4-FFF2-40B4-BE49-F238E27FC236}">
                <a16:creationId xmlns:a16="http://schemas.microsoft.com/office/drawing/2014/main" id="{AE3494E0-0D7B-44DE-8072-808826539B75}"/>
              </a:ext>
            </a:extLst>
          </p:cNvPr>
          <p:cNvSpPr txBox="1"/>
          <p:nvPr/>
        </p:nvSpPr>
        <p:spPr>
          <a:xfrm>
            <a:off x="7403113" y="3429016"/>
            <a:ext cx="2273988" cy="1029128"/>
          </a:xfrm>
          <a:prstGeom prst="rect">
            <a:avLst/>
          </a:prstGeom>
        </p:spPr>
        <p:txBody>
          <a:bodyPr vert="horz" wrap="square" lIns="0" tIns="13335" rIns="0" bIns="0" rtlCol="0">
            <a:spAutoFit/>
          </a:bodyPr>
          <a:lstStyle/>
          <a:p>
            <a:pPr algn="ctr">
              <a:lnSpc>
                <a:spcPct val="100000"/>
              </a:lnSpc>
              <a:spcBef>
                <a:spcPts val="105"/>
              </a:spcBef>
            </a:pPr>
            <a:r>
              <a:rPr lang="en-US" sz="6600" dirty="0">
                <a:solidFill>
                  <a:schemeClr val="bg1"/>
                </a:solidFill>
                <a:latin typeface="Arial" panose="020B0604020202020204" pitchFamily="34" charset="0"/>
                <a:cs typeface="Arial" panose="020B0604020202020204" pitchFamily="34" charset="0"/>
              </a:rPr>
              <a:t>220+</a:t>
            </a:r>
            <a:endParaRPr sz="6600" dirty="0">
              <a:solidFill>
                <a:schemeClr val="bg1"/>
              </a:solidFill>
              <a:latin typeface="Arial" panose="020B0604020202020204" pitchFamily="34" charset="0"/>
              <a:cs typeface="Arial" panose="020B0604020202020204" pitchFamily="34" charset="0"/>
            </a:endParaRPr>
          </a:p>
        </p:txBody>
      </p:sp>
      <p:sp>
        <p:nvSpPr>
          <p:cNvPr id="25" name="object 6">
            <a:extLst>
              <a:ext uri="{FF2B5EF4-FFF2-40B4-BE49-F238E27FC236}">
                <a16:creationId xmlns:a16="http://schemas.microsoft.com/office/drawing/2014/main" id="{D475BF8A-14E7-423F-AEDD-B64181526280}"/>
              </a:ext>
            </a:extLst>
          </p:cNvPr>
          <p:cNvSpPr txBox="1"/>
          <p:nvPr/>
        </p:nvSpPr>
        <p:spPr>
          <a:xfrm>
            <a:off x="9630784" y="3549791"/>
            <a:ext cx="2198380" cy="875240"/>
          </a:xfrm>
          <a:prstGeom prst="rect">
            <a:avLst/>
          </a:prstGeom>
        </p:spPr>
        <p:txBody>
          <a:bodyPr vert="horz" wrap="square" lIns="0" tIns="13335" rIns="0" bIns="0" rtlCol="0">
            <a:spAutoFit/>
          </a:bodyPr>
          <a:lstStyle/>
          <a:p>
            <a:pPr marL="12700" marR="5080" indent="-12700">
              <a:spcBef>
                <a:spcPts val="2155"/>
              </a:spcBef>
            </a:pPr>
            <a:r>
              <a:rPr lang="en-US" sz="2800" spc="-10" dirty="0">
                <a:solidFill>
                  <a:schemeClr val="bg1"/>
                </a:solidFill>
                <a:latin typeface="Arial" panose="020B0604020202020204" pitchFamily="34" charset="0"/>
                <a:cs typeface="Arial" panose="020B0604020202020204" pitchFamily="34" charset="0"/>
              </a:rPr>
              <a:t>countries and regions</a:t>
            </a:r>
          </a:p>
        </p:txBody>
      </p:sp>
    </p:spTree>
    <p:extLst>
      <p:ext uri="{BB962C8B-B14F-4D97-AF65-F5344CB8AC3E}">
        <p14:creationId xmlns:p14="http://schemas.microsoft.com/office/powerpoint/2010/main" val="12086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42154F-82CE-40C0-9366-BF1236BE69F5}"/>
              </a:ext>
            </a:extLst>
          </p:cNvPr>
          <p:cNvSpPr>
            <a:spLocks noGrp="1"/>
          </p:cNvSpPr>
          <p:nvPr>
            <p:ph type="sldNum" sz="quarter" idx="12"/>
          </p:nvPr>
        </p:nvSpPr>
        <p:spPr/>
        <p:txBody>
          <a:bodyPr/>
          <a:lstStyle/>
          <a:p>
            <a:fld id="{74C56289-2E4F-41AB-AC96-A58CF64457E5}" type="slidenum">
              <a:rPr lang="en-US" smtClean="0">
                <a:latin typeface="Arial" panose="020B0604020202020204" pitchFamily="34" charset="0"/>
                <a:cs typeface="Arial" panose="020B0604020202020204" pitchFamily="34" charset="0"/>
              </a:rPr>
              <a:t>3</a:t>
            </a:fld>
            <a:endParaRPr lang="en-US">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7177F70C-59AF-4221-A95A-8433190279F2}"/>
              </a:ext>
            </a:extLst>
          </p:cNvPr>
          <p:cNvSpPr txBox="1"/>
          <p:nvPr/>
        </p:nvSpPr>
        <p:spPr>
          <a:xfrm>
            <a:off x="2524126" y="1627961"/>
            <a:ext cx="7231876" cy="1569660"/>
          </a:xfrm>
          <a:prstGeom prst="rect">
            <a:avLst/>
          </a:prstGeom>
          <a:noFill/>
        </p:spPr>
        <p:txBody>
          <a:bodyPr wrap="square">
            <a:spAutoFit/>
          </a:bodyPr>
          <a:lstStyle/>
          <a:p>
            <a:r>
              <a:rPr lang="en-CA" sz="2400" dirty="0">
                <a:latin typeface="Arial" panose="020B0604020202020204" pitchFamily="34" charset="0"/>
                <a:cs typeface="Arial" panose="020B0604020202020204" pitchFamily="34" charset="0"/>
              </a:rPr>
              <a:t>Helping customers to have a more informed decision when choosing from Airbnb listings by providing a visual overview and a tool to filter based on customers needs including:</a:t>
            </a:r>
          </a:p>
        </p:txBody>
      </p:sp>
      <p:grpSp>
        <p:nvGrpSpPr>
          <p:cNvPr id="17" name="Group 16">
            <a:extLst>
              <a:ext uri="{FF2B5EF4-FFF2-40B4-BE49-F238E27FC236}">
                <a16:creationId xmlns:a16="http://schemas.microsoft.com/office/drawing/2014/main" id="{E557624F-0BFB-4FC1-B985-EE2FE5A96CB0}"/>
              </a:ext>
            </a:extLst>
          </p:cNvPr>
          <p:cNvGrpSpPr/>
          <p:nvPr/>
        </p:nvGrpSpPr>
        <p:grpSpPr>
          <a:xfrm>
            <a:off x="2462207" y="3606586"/>
            <a:ext cx="1685925" cy="1893332"/>
            <a:chOff x="1476374" y="4002137"/>
            <a:chExt cx="1685925" cy="1893332"/>
          </a:xfrm>
        </p:grpSpPr>
        <p:sp>
          <p:nvSpPr>
            <p:cNvPr id="8" name="Rectangle: Rounded Corners 7">
              <a:extLst>
                <a:ext uri="{FF2B5EF4-FFF2-40B4-BE49-F238E27FC236}">
                  <a16:creationId xmlns:a16="http://schemas.microsoft.com/office/drawing/2014/main" id="{0F085F36-4FEB-4601-A170-6DD3F7AC228F}"/>
                </a:ext>
              </a:extLst>
            </p:cNvPr>
            <p:cNvSpPr/>
            <p:nvPr/>
          </p:nvSpPr>
          <p:spPr>
            <a:xfrm>
              <a:off x="159067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1F5877BD-F991-4B9F-9562-4E5EC6B1D311}"/>
                </a:ext>
              </a:extLst>
            </p:cNvPr>
            <p:cNvSpPr txBox="1"/>
            <p:nvPr/>
          </p:nvSpPr>
          <p:spPr>
            <a:xfrm>
              <a:off x="1476374" y="5526137"/>
              <a:ext cx="1685925" cy="369332"/>
            </a:xfrm>
            <a:prstGeom prst="rect">
              <a:avLst/>
            </a:prstGeom>
            <a:noFill/>
          </p:spPr>
          <p:txBody>
            <a:bodyPr wrap="square">
              <a:spAutoFit/>
            </a:bodyPr>
            <a:lstStyle/>
            <a:p>
              <a:pPr algn="ctr"/>
              <a:r>
                <a:rPr lang="en-CA" dirty="0">
                  <a:latin typeface="Arial" panose="020B0604020202020204" pitchFamily="34" charset="0"/>
                  <a:cs typeface="Arial" panose="020B0604020202020204" pitchFamily="34" charset="0"/>
                </a:rPr>
                <a:t>Price Range</a:t>
              </a:r>
            </a:p>
          </p:txBody>
        </p:sp>
        <p:pic>
          <p:nvPicPr>
            <p:cNvPr id="12" name="Picture 11" descr="Icon&#10;&#10;Description automatically generated">
              <a:extLst>
                <a:ext uri="{FF2B5EF4-FFF2-40B4-BE49-F238E27FC236}">
                  <a16:creationId xmlns:a16="http://schemas.microsoft.com/office/drawing/2014/main" id="{5C195C56-A701-41CC-BF52-70A51984A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073" y="4097387"/>
              <a:ext cx="1152525" cy="1152525"/>
            </a:xfrm>
            <a:prstGeom prst="rect">
              <a:avLst/>
            </a:prstGeom>
          </p:spPr>
        </p:pic>
      </p:grpSp>
      <p:grpSp>
        <p:nvGrpSpPr>
          <p:cNvPr id="16" name="Group 15">
            <a:extLst>
              <a:ext uri="{FF2B5EF4-FFF2-40B4-BE49-F238E27FC236}">
                <a16:creationId xmlns:a16="http://schemas.microsoft.com/office/drawing/2014/main" id="{2522F6C1-6D9E-441A-AD5D-304EFCB329DC}"/>
              </a:ext>
            </a:extLst>
          </p:cNvPr>
          <p:cNvGrpSpPr/>
          <p:nvPr/>
        </p:nvGrpSpPr>
        <p:grpSpPr>
          <a:xfrm>
            <a:off x="4255296" y="3606586"/>
            <a:ext cx="1685925" cy="1893332"/>
            <a:chOff x="4010024" y="4002137"/>
            <a:chExt cx="1685925" cy="1893332"/>
          </a:xfrm>
        </p:grpSpPr>
        <p:sp>
          <p:nvSpPr>
            <p:cNvPr id="13" name="Rectangle: Rounded Corners 12">
              <a:extLst>
                <a:ext uri="{FF2B5EF4-FFF2-40B4-BE49-F238E27FC236}">
                  <a16:creationId xmlns:a16="http://schemas.microsoft.com/office/drawing/2014/main" id="{B30B3601-0E89-4BEB-A8EA-0963147010FF}"/>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4FFBE79-C897-47BD-A346-1461337E7929}"/>
                </a:ext>
              </a:extLst>
            </p:cNvPr>
            <p:cNvSpPr txBox="1"/>
            <p:nvPr/>
          </p:nvSpPr>
          <p:spPr>
            <a:xfrm>
              <a:off x="4010024" y="5526137"/>
              <a:ext cx="1685925" cy="369332"/>
            </a:xfrm>
            <a:prstGeom prst="rect">
              <a:avLst/>
            </a:prstGeom>
            <a:noFill/>
          </p:spPr>
          <p:txBody>
            <a:bodyPr wrap="square">
              <a:spAutoFit/>
            </a:bodyPr>
            <a:lstStyle/>
            <a:p>
              <a:pPr algn="ctr"/>
              <a:r>
                <a:rPr lang="en-CA" dirty="0">
                  <a:latin typeface="Arial" panose="020B0604020202020204" pitchFamily="34" charset="0"/>
                  <a:cs typeface="Arial" panose="020B0604020202020204" pitchFamily="34" charset="0"/>
                </a:rPr>
                <a:t>Reviews</a:t>
              </a:r>
            </a:p>
          </p:txBody>
        </p:sp>
        <p:pic>
          <p:nvPicPr>
            <p:cNvPr id="15" name="Picture 14">
              <a:extLst>
                <a:ext uri="{FF2B5EF4-FFF2-40B4-BE49-F238E27FC236}">
                  <a16:creationId xmlns:a16="http://schemas.microsoft.com/office/drawing/2014/main" id="{4733A122-2BA0-4328-814C-2F2F448AFF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18" name="Group 17">
            <a:extLst>
              <a:ext uri="{FF2B5EF4-FFF2-40B4-BE49-F238E27FC236}">
                <a16:creationId xmlns:a16="http://schemas.microsoft.com/office/drawing/2014/main" id="{F2A0E5F7-B3E4-4056-BA19-EE7A8D05BA28}"/>
              </a:ext>
            </a:extLst>
          </p:cNvPr>
          <p:cNvGrpSpPr/>
          <p:nvPr/>
        </p:nvGrpSpPr>
        <p:grpSpPr>
          <a:xfrm>
            <a:off x="6162686" y="3627957"/>
            <a:ext cx="1685925" cy="1893332"/>
            <a:chOff x="4010024" y="4002137"/>
            <a:chExt cx="1685925" cy="1893332"/>
          </a:xfrm>
        </p:grpSpPr>
        <p:sp>
          <p:nvSpPr>
            <p:cNvPr id="19" name="Rectangle: Rounded Corners 18">
              <a:extLst>
                <a:ext uri="{FF2B5EF4-FFF2-40B4-BE49-F238E27FC236}">
                  <a16:creationId xmlns:a16="http://schemas.microsoft.com/office/drawing/2014/main" id="{ABEDD669-709C-4AED-83CE-E2D9F7EB49B8}"/>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A7BEFFB8-57A4-489E-B318-6C025F0B7FA8}"/>
                </a:ext>
              </a:extLst>
            </p:cNvPr>
            <p:cNvSpPr txBox="1"/>
            <p:nvPr/>
          </p:nvSpPr>
          <p:spPr>
            <a:xfrm>
              <a:off x="4010024" y="5526137"/>
              <a:ext cx="1685925" cy="369332"/>
            </a:xfrm>
            <a:prstGeom prst="rect">
              <a:avLst/>
            </a:prstGeom>
            <a:noFill/>
          </p:spPr>
          <p:txBody>
            <a:bodyPr wrap="square">
              <a:spAutoFit/>
            </a:bodyPr>
            <a:lstStyle/>
            <a:p>
              <a:pPr algn="ctr"/>
              <a:r>
                <a:rPr lang="en-CA" dirty="0">
                  <a:latin typeface="Arial" panose="020B0604020202020204" pitchFamily="34" charset="0"/>
                  <a:cs typeface="Arial" panose="020B0604020202020204" pitchFamily="34" charset="0"/>
                </a:rPr>
                <a:t>Property Type</a:t>
              </a:r>
            </a:p>
          </p:txBody>
        </p:sp>
        <p:pic>
          <p:nvPicPr>
            <p:cNvPr id="21" name="Picture 20">
              <a:extLst>
                <a:ext uri="{FF2B5EF4-FFF2-40B4-BE49-F238E27FC236}">
                  <a16:creationId xmlns:a16="http://schemas.microsoft.com/office/drawing/2014/main" id="{A5F9B6BC-50CD-4DBC-82BA-F6384D7EE0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22" name="Group 21">
            <a:extLst>
              <a:ext uri="{FF2B5EF4-FFF2-40B4-BE49-F238E27FC236}">
                <a16:creationId xmlns:a16="http://schemas.microsoft.com/office/drawing/2014/main" id="{AAF211EA-6EC6-45E7-A970-531C080A2536}"/>
              </a:ext>
            </a:extLst>
          </p:cNvPr>
          <p:cNvGrpSpPr/>
          <p:nvPr/>
        </p:nvGrpSpPr>
        <p:grpSpPr>
          <a:xfrm>
            <a:off x="8070076" y="3606586"/>
            <a:ext cx="1685925" cy="1893332"/>
            <a:chOff x="4010024" y="4002137"/>
            <a:chExt cx="1685925" cy="1893332"/>
          </a:xfrm>
        </p:grpSpPr>
        <p:sp>
          <p:nvSpPr>
            <p:cNvPr id="23" name="Rectangle: Rounded Corners 22">
              <a:extLst>
                <a:ext uri="{FF2B5EF4-FFF2-40B4-BE49-F238E27FC236}">
                  <a16:creationId xmlns:a16="http://schemas.microsoft.com/office/drawing/2014/main" id="{0FC76A9A-F381-4ACE-9DCC-76486C931BA7}"/>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F337701-7E14-4972-8174-6ABF7B0F3DB6}"/>
                </a:ext>
              </a:extLst>
            </p:cNvPr>
            <p:cNvSpPr txBox="1"/>
            <p:nvPr/>
          </p:nvSpPr>
          <p:spPr>
            <a:xfrm>
              <a:off x="4010024" y="5526137"/>
              <a:ext cx="1685925" cy="369332"/>
            </a:xfrm>
            <a:prstGeom prst="rect">
              <a:avLst/>
            </a:prstGeom>
            <a:noFill/>
          </p:spPr>
          <p:txBody>
            <a:bodyPr wrap="square">
              <a:spAutoFit/>
            </a:bodyPr>
            <a:lstStyle/>
            <a:p>
              <a:pPr algn="ctr"/>
              <a:r>
                <a:rPr lang="en-CA" dirty="0">
                  <a:latin typeface="Arial" panose="020B0604020202020204" pitchFamily="34" charset="0"/>
                  <a:cs typeface="Arial" panose="020B0604020202020204" pitchFamily="34" charset="0"/>
                </a:rPr>
                <a:t>Room Type</a:t>
              </a:r>
            </a:p>
          </p:txBody>
        </p:sp>
        <p:pic>
          <p:nvPicPr>
            <p:cNvPr id="25" name="Picture 24">
              <a:extLst>
                <a:ext uri="{FF2B5EF4-FFF2-40B4-BE49-F238E27FC236}">
                  <a16:creationId xmlns:a16="http://schemas.microsoft.com/office/drawing/2014/main" id="{E271725B-E3A0-4F94-B234-A351524F4A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329929" y="4150592"/>
              <a:ext cx="1046113" cy="1046113"/>
            </a:xfrm>
            <a:prstGeom prst="rect">
              <a:avLst/>
            </a:prstGeom>
          </p:spPr>
        </p:pic>
      </p:grpSp>
      <p:sp>
        <p:nvSpPr>
          <p:cNvPr id="26" name="Title 11">
            <a:extLst>
              <a:ext uri="{FF2B5EF4-FFF2-40B4-BE49-F238E27FC236}">
                <a16:creationId xmlns:a16="http://schemas.microsoft.com/office/drawing/2014/main" id="{48D89653-85B6-4D9C-BB01-B33BD49F9319}"/>
              </a:ext>
            </a:extLst>
          </p:cNvPr>
          <p:cNvSpPr txBox="1">
            <a:spLocks/>
          </p:cNvSpPr>
          <p:nvPr/>
        </p:nvSpPr>
        <p:spPr>
          <a:xfrm>
            <a:off x="988758" y="546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a:lstStyle>
          <a:p>
            <a:r>
              <a:rPr lang="en-US" dirty="0">
                <a:latin typeface="Arial" panose="020B0604020202020204" pitchFamily="34" charset="0"/>
                <a:cs typeface="Arial" panose="020B0604020202020204" pitchFamily="34" charset="0"/>
              </a:rPr>
              <a:t>Challenge</a:t>
            </a:r>
          </a:p>
        </p:txBody>
      </p:sp>
    </p:spTree>
    <p:extLst>
      <p:ext uri="{BB962C8B-B14F-4D97-AF65-F5344CB8AC3E}">
        <p14:creationId xmlns:p14="http://schemas.microsoft.com/office/powerpoint/2010/main" val="365726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odel of a city&#10;&#10;Description automatically generated with low confidence">
            <a:extLst>
              <a:ext uri="{FF2B5EF4-FFF2-40B4-BE49-F238E27FC236}">
                <a16:creationId xmlns:a16="http://schemas.microsoft.com/office/drawing/2014/main" id="{BD95EE78-F50A-4192-9655-0C86DE5AFC82}"/>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D928C398-FE02-41CF-B338-B73FBBDAFBF3}"/>
              </a:ext>
            </a:extLst>
          </p:cNvPr>
          <p:cNvSpPr>
            <a:spLocks noGrp="1"/>
          </p:cNvSpPr>
          <p:nvPr>
            <p:ph type="sldNum" sz="quarter" idx="12"/>
          </p:nvPr>
        </p:nvSpPr>
        <p:spPr>
          <a:xfrm>
            <a:off x="8610600" y="6356350"/>
            <a:ext cx="2743200" cy="365125"/>
          </a:xfrm>
        </p:spPr>
        <p:txBody>
          <a:bodyPr>
            <a:normAutofit/>
          </a:bodyPr>
          <a:lstStyle/>
          <a:p>
            <a:pPr>
              <a:spcAft>
                <a:spcPts val="600"/>
              </a:spcAft>
            </a:pPr>
            <a:fld id="{74C56289-2E4F-41AB-AC96-A58CF64457E5}" type="slidenum">
              <a:rPr lang="en-US">
                <a:solidFill>
                  <a:srgbClr val="FFFFFF"/>
                </a:solidFill>
                <a:latin typeface="Arial" panose="020B0604020202020204" pitchFamily="34" charset="0"/>
                <a:cs typeface="Arial" panose="020B0604020202020204" pitchFamily="34" charset="0"/>
              </a:rPr>
              <a:pPr>
                <a:spcAft>
                  <a:spcPts val="600"/>
                </a:spcAft>
              </a:pPr>
              <a:t>4</a:t>
            </a:fld>
            <a:endParaRPr lang="en-US">
              <a:solidFill>
                <a:srgbClr val="FFFFFF"/>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374B74A7-F634-49A7-A053-EE0C34C2EF64}"/>
              </a:ext>
            </a:extLst>
          </p:cNvPr>
          <p:cNvSpPr/>
          <p:nvPr/>
        </p:nvSpPr>
        <p:spPr>
          <a:xfrm>
            <a:off x="589722" y="538898"/>
            <a:ext cx="3354496" cy="830997"/>
          </a:xfrm>
          <a:prstGeom prst="rect">
            <a:avLst/>
          </a:prstGeom>
        </p:spPr>
        <p:txBody>
          <a:bodyPr wrap="square">
            <a:spAutoFit/>
          </a:bodyPr>
          <a:lstStyle/>
          <a:p>
            <a:r>
              <a:rPr lang="en-US" sz="4800" b="1" dirty="0">
                <a:solidFill>
                  <a:schemeClr val="bg1"/>
                </a:solidFill>
                <a:latin typeface="Arial" panose="020B0604020202020204" pitchFamily="34" charset="0"/>
                <a:ea typeface="Inter" panose="02000503000000020004" pitchFamily="2" charset="0"/>
                <a:cs typeface="Arial" panose="020B0604020202020204" pitchFamily="34" charset="0"/>
              </a:rPr>
              <a:t>The Data</a:t>
            </a:r>
          </a:p>
        </p:txBody>
      </p:sp>
    </p:spTree>
    <p:extLst>
      <p:ext uri="{BB962C8B-B14F-4D97-AF65-F5344CB8AC3E}">
        <p14:creationId xmlns:p14="http://schemas.microsoft.com/office/powerpoint/2010/main" val="75579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174342"/>
            <a:chOff x="874722" y="1057943"/>
            <a:chExt cx="10442556" cy="5174342"/>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cs typeface="Arial" panose="020B0604020202020204" pitchFamily="34" charset="0"/>
                </a:endParaRPr>
              </a:p>
            </p:txBody>
          </p:sp>
        </p:grpSp>
        <p:grpSp>
          <p:nvGrpSpPr>
            <p:cNvPr id="112" name="Group 111">
              <a:extLst>
                <a:ext uri="{FF2B5EF4-FFF2-40B4-BE49-F238E27FC236}">
                  <a16:creationId xmlns:a16="http://schemas.microsoft.com/office/drawing/2014/main" id="{0843D580-E219-463C-A86A-0124471AE0A8}"/>
                </a:ext>
              </a:extLst>
            </p:cNvPr>
            <p:cNvGrpSpPr/>
            <p:nvPr/>
          </p:nvGrpSpPr>
          <p:grpSpPr>
            <a:xfrm>
              <a:off x="1662546" y="1068974"/>
              <a:ext cx="8866909" cy="4720053"/>
              <a:chOff x="1671603" y="993284"/>
              <a:chExt cx="8866909" cy="4720053"/>
            </a:xfrm>
          </p:grpSpPr>
          <p:grpSp>
            <p:nvGrpSpPr>
              <p:cNvPr id="93" name="Group 92">
                <a:extLst>
                  <a:ext uri="{FF2B5EF4-FFF2-40B4-BE49-F238E27FC236}">
                    <a16:creationId xmlns:a16="http://schemas.microsoft.com/office/drawing/2014/main" id="{5438A978-C396-44C4-8E30-14F6F7A1357A}"/>
                  </a:ext>
                </a:extLst>
              </p:cNvPr>
              <p:cNvGrpSpPr/>
              <p:nvPr/>
            </p:nvGrpSpPr>
            <p:grpSpPr>
              <a:xfrm>
                <a:off x="2375808" y="993284"/>
                <a:ext cx="7045144" cy="1815134"/>
                <a:chOff x="2102434" y="936171"/>
                <a:chExt cx="7045144" cy="1815134"/>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latin typeface="Arial" panose="020B0604020202020204" pitchFamily="34" charset="0"/>
                    <a:cs typeface="Arial" panose="020B0604020202020204" pitchFamily="34" charset="0"/>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2102434" y="1611891"/>
                  <a:ext cx="7045144" cy="1139414"/>
                </a:xfrm>
                <a:prstGeom prst="rect">
                  <a:avLst/>
                </a:prstGeom>
              </p:spPr>
              <p:txBody>
                <a:bodyPr vert="horz" wrap="square" lIns="0" tIns="31115" rIns="0" bIns="0" rtlCol="0">
                  <a:spAutoFit/>
                </a:bodyPr>
                <a:lstStyle/>
                <a:p>
                  <a:pPr marL="12700" marR="5080" algn="ctr">
                    <a:spcBef>
                      <a:spcPts val="245"/>
                    </a:spcBef>
                  </a:pPr>
                  <a:r>
                    <a:rPr lang="en-US" sz="2400" b="1" spc="135" dirty="0">
                      <a:solidFill>
                        <a:schemeClr val="tx1">
                          <a:lumMod val="75000"/>
                          <a:lumOff val="25000"/>
                        </a:schemeClr>
                      </a:solidFill>
                      <a:latin typeface="Arial" panose="020B0604020202020204" pitchFamily="34" charset="0"/>
                      <a:cs typeface="Arial" panose="020B0604020202020204" pitchFamily="34" charset="0"/>
                    </a:rPr>
                    <a:t>The observations in this data set represents some of the best Airbnb listings in 10 different cities.</a:t>
                  </a:r>
                  <a:endParaRPr lang="en-US" sz="2400" dirty="0">
                    <a:solidFill>
                      <a:schemeClr val="tx1">
                        <a:lumMod val="75000"/>
                        <a:lumOff val="25000"/>
                      </a:schemeClr>
                    </a:solidFill>
                    <a:latin typeface="Arial" panose="020B0604020202020204" pitchFamily="34" charset="0"/>
                    <a:cs typeface="Arial" panose="020B0604020202020204" pitchFamily="34" charset="0"/>
                  </a:endParaRPr>
                </a:p>
              </p:txBody>
            </p:sp>
          </p:grpSp>
          <p:grpSp>
            <p:nvGrpSpPr>
              <p:cNvPr id="94" name="Group 93">
                <a:extLst>
                  <a:ext uri="{FF2B5EF4-FFF2-40B4-BE49-F238E27FC236}">
                    <a16:creationId xmlns:a16="http://schemas.microsoft.com/office/drawing/2014/main" id="{E5B6ABA1-9B5A-4423-866D-62469A8A9ED3}"/>
                  </a:ext>
                </a:extLst>
              </p:cNvPr>
              <p:cNvGrpSpPr/>
              <p:nvPr/>
            </p:nvGrpSpPr>
            <p:grpSpPr>
              <a:xfrm>
                <a:off x="1671603" y="3050229"/>
                <a:ext cx="8866909" cy="2663108"/>
                <a:chOff x="2002970" y="3273236"/>
                <a:chExt cx="8866909" cy="2663108"/>
              </a:xfrm>
            </p:grpSpPr>
            <p:sp>
              <p:nvSpPr>
                <p:cNvPr id="95" name="Rectangle: Rounded Corners 94">
                  <a:extLst>
                    <a:ext uri="{FF2B5EF4-FFF2-40B4-BE49-F238E27FC236}">
                      <a16:creationId xmlns:a16="http://schemas.microsoft.com/office/drawing/2014/main" id="{AF4D8A1F-8133-415A-8EE3-231B6AEF50FF}"/>
                    </a:ext>
                  </a:extLst>
                </p:cNvPr>
                <p:cNvSpPr/>
                <p:nvPr/>
              </p:nvSpPr>
              <p:spPr>
                <a:xfrm>
                  <a:off x="200297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96" name="Rectangle: Rounded Corners 95">
                  <a:extLst>
                    <a:ext uri="{FF2B5EF4-FFF2-40B4-BE49-F238E27FC236}">
                      <a16:creationId xmlns:a16="http://schemas.microsoft.com/office/drawing/2014/main" id="{C367637C-998F-4D7A-BD38-863DEC52EF2D}"/>
                    </a:ext>
                  </a:extLst>
                </p:cNvPr>
                <p:cNvSpPr/>
                <p:nvPr/>
              </p:nvSpPr>
              <p:spPr>
                <a:xfrm>
                  <a:off x="5086595"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97" name="Rectangle: Rounded Corners 96">
                  <a:extLst>
                    <a:ext uri="{FF2B5EF4-FFF2-40B4-BE49-F238E27FC236}">
                      <a16:creationId xmlns:a16="http://schemas.microsoft.com/office/drawing/2014/main" id="{9C9B2CC6-BF99-44B7-8E10-21E29D62D1A2}"/>
                    </a:ext>
                  </a:extLst>
                </p:cNvPr>
                <p:cNvSpPr/>
                <p:nvPr/>
              </p:nvSpPr>
              <p:spPr>
                <a:xfrm>
                  <a:off x="817022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grpSp>
              <p:nvGrpSpPr>
                <p:cNvPr id="98" name="Group 97">
                  <a:extLst>
                    <a:ext uri="{FF2B5EF4-FFF2-40B4-BE49-F238E27FC236}">
                      <a16:creationId xmlns:a16="http://schemas.microsoft.com/office/drawing/2014/main" id="{9CBE16A5-74CA-4E04-8897-FDF0648B9044}"/>
                    </a:ext>
                  </a:extLst>
                </p:cNvPr>
                <p:cNvGrpSpPr/>
                <p:nvPr/>
              </p:nvGrpSpPr>
              <p:grpSpPr>
                <a:xfrm>
                  <a:off x="2391413" y="3475214"/>
                  <a:ext cx="8216960" cy="1919073"/>
                  <a:chOff x="2391413" y="3463407"/>
                  <a:chExt cx="8216960" cy="1919073"/>
                </a:xfrm>
              </p:grpSpPr>
              <p:grpSp>
                <p:nvGrpSpPr>
                  <p:cNvPr id="99" name="Group 98">
                    <a:extLst>
                      <a:ext uri="{FF2B5EF4-FFF2-40B4-BE49-F238E27FC236}">
                        <a16:creationId xmlns:a16="http://schemas.microsoft.com/office/drawing/2014/main" id="{8AFE661C-30D6-4936-B999-982AC32C7CF5}"/>
                      </a:ext>
                    </a:extLst>
                  </p:cNvPr>
                  <p:cNvGrpSpPr/>
                  <p:nvPr/>
                </p:nvGrpSpPr>
                <p:grpSpPr>
                  <a:xfrm>
                    <a:off x="2391413" y="4417873"/>
                    <a:ext cx="8216960" cy="964607"/>
                    <a:chOff x="2391413" y="4504957"/>
                    <a:chExt cx="8216960" cy="964607"/>
                  </a:xfrm>
                </p:grpSpPr>
                <p:grpSp>
                  <p:nvGrpSpPr>
                    <p:cNvPr id="103" name="Group 102">
                      <a:extLst>
                        <a:ext uri="{FF2B5EF4-FFF2-40B4-BE49-F238E27FC236}">
                          <a16:creationId xmlns:a16="http://schemas.microsoft.com/office/drawing/2014/main" id="{6DC093E2-6DA4-4D89-A8CC-139B58E3C644}"/>
                        </a:ext>
                      </a:extLst>
                    </p:cNvPr>
                    <p:cNvGrpSpPr/>
                    <p:nvPr/>
                  </p:nvGrpSpPr>
                  <p:grpSpPr>
                    <a:xfrm>
                      <a:off x="2391413" y="4509895"/>
                      <a:ext cx="1904689" cy="959669"/>
                      <a:chOff x="2391413" y="4273356"/>
                      <a:chExt cx="1904689" cy="959669"/>
                    </a:xfrm>
                  </p:grpSpPr>
                  <p:sp>
                    <p:nvSpPr>
                      <p:cNvPr id="110" name="Rectangle 109">
                        <a:extLst>
                          <a:ext uri="{FF2B5EF4-FFF2-40B4-BE49-F238E27FC236}">
                            <a16:creationId xmlns:a16="http://schemas.microsoft.com/office/drawing/2014/main" id="{4B5FD24D-2250-4A24-86D8-426E6E8282A2}"/>
                          </a:ext>
                        </a:extLst>
                      </p:cNvPr>
                      <p:cNvSpPr/>
                      <p:nvPr/>
                    </p:nvSpPr>
                    <p:spPr>
                      <a:xfrm>
                        <a:off x="2391413" y="4273356"/>
                        <a:ext cx="1904689" cy="584775"/>
                      </a:xfrm>
                      <a:prstGeom prst="rect">
                        <a:avLst/>
                      </a:prstGeom>
                    </p:spPr>
                    <p:txBody>
                      <a:bodyPr wrap="none">
                        <a:spAutoFit/>
                      </a:bodyPr>
                      <a:lstStyle/>
                      <a:p>
                        <a:pPr algn="ctr"/>
                        <a:r>
                          <a:rPr lang="en-US" sz="3200" b="1" dirty="0">
                            <a:solidFill>
                              <a:schemeClr val="accent1"/>
                            </a:solidFill>
                            <a:latin typeface="Arial" panose="020B0604020202020204" pitchFamily="34" charset="0"/>
                            <a:cs typeface="Arial" panose="020B0604020202020204" pitchFamily="34" charset="0"/>
                          </a:rPr>
                          <a:t>200,000+</a:t>
                        </a:r>
                      </a:p>
                    </p:txBody>
                  </p:sp>
                  <p:sp>
                    <p:nvSpPr>
                      <p:cNvPr id="111" name="Rectangle 110">
                        <a:extLst>
                          <a:ext uri="{FF2B5EF4-FFF2-40B4-BE49-F238E27FC236}">
                            <a16:creationId xmlns:a16="http://schemas.microsoft.com/office/drawing/2014/main" id="{DB470D50-C356-4484-B582-DFA06EA9E2EE}"/>
                          </a:ext>
                        </a:extLst>
                      </p:cNvPr>
                      <p:cNvSpPr/>
                      <p:nvPr/>
                    </p:nvSpPr>
                    <p:spPr>
                      <a:xfrm>
                        <a:off x="2508176" y="4863693"/>
                        <a:ext cx="1544012" cy="369332"/>
                      </a:xfrm>
                      <a:prstGeom prst="rect">
                        <a:avLst/>
                      </a:prstGeom>
                    </p:spPr>
                    <p:txBody>
                      <a:bodyPr wrap="none">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Observations</a:t>
                        </a:r>
                      </a:p>
                    </p:txBody>
                  </p:sp>
                </p:grpSp>
                <p:grpSp>
                  <p:nvGrpSpPr>
                    <p:cNvPr id="104" name="Group 103">
                      <a:extLst>
                        <a:ext uri="{FF2B5EF4-FFF2-40B4-BE49-F238E27FC236}">
                          <a16:creationId xmlns:a16="http://schemas.microsoft.com/office/drawing/2014/main" id="{BAC422D2-7446-40FC-ADAB-B26228842B41}"/>
                        </a:ext>
                      </a:extLst>
                    </p:cNvPr>
                    <p:cNvGrpSpPr/>
                    <p:nvPr/>
                  </p:nvGrpSpPr>
                  <p:grpSpPr>
                    <a:xfrm>
                      <a:off x="5898498" y="4510785"/>
                      <a:ext cx="1129348" cy="958779"/>
                      <a:chOff x="2769112" y="4274246"/>
                      <a:chExt cx="1129348" cy="958779"/>
                    </a:xfrm>
                  </p:grpSpPr>
                  <p:sp>
                    <p:nvSpPr>
                      <p:cNvPr id="108" name="Rectangle 107">
                        <a:extLst>
                          <a:ext uri="{FF2B5EF4-FFF2-40B4-BE49-F238E27FC236}">
                            <a16:creationId xmlns:a16="http://schemas.microsoft.com/office/drawing/2014/main" id="{69875BDB-9429-4FCE-8B6C-EE4F80387657}"/>
                          </a:ext>
                        </a:extLst>
                      </p:cNvPr>
                      <p:cNvSpPr/>
                      <p:nvPr/>
                    </p:nvSpPr>
                    <p:spPr>
                      <a:xfrm>
                        <a:off x="2981635" y="4274246"/>
                        <a:ext cx="639920" cy="584775"/>
                      </a:xfrm>
                      <a:prstGeom prst="rect">
                        <a:avLst/>
                      </a:prstGeom>
                    </p:spPr>
                    <p:txBody>
                      <a:bodyPr wrap="none">
                        <a:spAutoFit/>
                      </a:bodyPr>
                      <a:lstStyle/>
                      <a:p>
                        <a:pPr algn="ctr"/>
                        <a:r>
                          <a:rPr lang="en-US" sz="3200" b="1" dirty="0">
                            <a:solidFill>
                              <a:schemeClr val="accent1"/>
                            </a:solidFill>
                            <a:latin typeface="Arial" panose="020B0604020202020204" pitchFamily="34" charset="0"/>
                            <a:cs typeface="Arial" panose="020B0604020202020204" pitchFamily="34" charset="0"/>
                          </a:rPr>
                          <a:t>33</a:t>
                        </a:r>
                      </a:p>
                    </p:txBody>
                  </p:sp>
                  <p:sp>
                    <p:nvSpPr>
                      <p:cNvPr id="109" name="Rectangle 108">
                        <a:extLst>
                          <a:ext uri="{FF2B5EF4-FFF2-40B4-BE49-F238E27FC236}">
                            <a16:creationId xmlns:a16="http://schemas.microsoft.com/office/drawing/2014/main" id="{A1BC9E0F-4ACE-42AD-90F1-9004D69F0FEB}"/>
                          </a:ext>
                        </a:extLst>
                      </p:cNvPr>
                      <p:cNvSpPr/>
                      <p:nvPr/>
                    </p:nvSpPr>
                    <p:spPr>
                      <a:xfrm>
                        <a:off x="2769112" y="4863693"/>
                        <a:ext cx="1129348" cy="369332"/>
                      </a:xfrm>
                      <a:prstGeom prst="rect">
                        <a:avLst/>
                      </a:prstGeom>
                    </p:spPr>
                    <p:txBody>
                      <a:bodyPr wrap="none">
                        <a:spAutoFit/>
                      </a:bodyPr>
                      <a:lstStyle/>
                      <a:p>
                        <a:pPr algn="ctr"/>
                        <a:r>
                          <a:rPr lang="en-US" dirty="0">
                            <a:solidFill>
                              <a:schemeClr val="tx1">
                                <a:lumMod val="75000"/>
                                <a:lumOff val="25000"/>
                              </a:schemeClr>
                            </a:solidFill>
                            <a:latin typeface="Arial" panose="020B0604020202020204" pitchFamily="34" charset="0"/>
                            <a:cs typeface="Arial" panose="020B0604020202020204" pitchFamily="34" charset="0"/>
                          </a:rPr>
                          <a:t>Variables</a:t>
                        </a:r>
                      </a:p>
                    </p:txBody>
                  </p:sp>
                </p:grpSp>
                <p:grpSp>
                  <p:nvGrpSpPr>
                    <p:cNvPr id="105" name="Group 104">
                      <a:extLst>
                        <a:ext uri="{FF2B5EF4-FFF2-40B4-BE49-F238E27FC236}">
                          <a16:creationId xmlns:a16="http://schemas.microsoft.com/office/drawing/2014/main" id="{9E679F2F-FECF-474C-B9D6-57C9B2C219AA}"/>
                        </a:ext>
                      </a:extLst>
                    </p:cNvPr>
                    <p:cNvGrpSpPr/>
                    <p:nvPr/>
                  </p:nvGrpSpPr>
                  <p:grpSpPr>
                    <a:xfrm>
                      <a:off x="8431723" y="4504957"/>
                      <a:ext cx="2176650" cy="952348"/>
                      <a:chOff x="2218712" y="4268418"/>
                      <a:chExt cx="2176650" cy="952348"/>
                    </a:xfrm>
                  </p:grpSpPr>
                  <p:sp>
                    <p:nvSpPr>
                      <p:cNvPr id="106" name="Rectangle 105">
                        <a:extLst>
                          <a:ext uri="{FF2B5EF4-FFF2-40B4-BE49-F238E27FC236}">
                            <a16:creationId xmlns:a16="http://schemas.microsoft.com/office/drawing/2014/main" id="{136FBECC-2D4E-4738-B0A2-A4E7B77203B4}"/>
                          </a:ext>
                        </a:extLst>
                      </p:cNvPr>
                      <p:cNvSpPr/>
                      <p:nvPr/>
                    </p:nvSpPr>
                    <p:spPr>
                      <a:xfrm>
                        <a:off x="2575798" y="4268418"/>
                        <a:ext cx="1449436" cy="584775"/>
                      </a:xfrm>
                      <a:prstGeom prst="rect">
                        <a:avLst/>
                      </a:prstGeom>
                    </p:spPr>
                    <p:txBody>
                      <a:bodyPr wrap="none">
                        <a:spAutoFit/>
                      </a:bodyPr>
                      <a:lstStyle/>
                      <a:p>
                        <a:pPr algn="ctr"/>
                        <a:r>
                          <a:rPr lang="en-US" sz="3200" b="1" dirty="0">
                            <a:solidFill>
                              <a:schemeClr val="accent1"/>
                            </a:solidFill>
                            <a:latin typeface="Arial" panose="020B0604020202020204" pitchFamily="34" charset="0"/>
                            <a:cs typeface="Arial" panose="020B0604020202020204" pitchFamily="34" charset="0"/>
                          </a:rPr>
                          <a:t>1,000+</a:t>
                        </a:r>
                      </a:p>
                    </p:txBody>
                  </p:sp>
                  <p:sp>
                    <p:nvSpPr>
                      <p:cNvPr id="107" name="Rectangle 106">
                        <a:extLst>
                          <a:ext uri="{FF2B5EF4-FFF2-40B4-BE49-F238E27FC236}">
                            <a16:creationId xmlns:a16="http://schemas.microsoft.com/office/drawing/2014/main" id="{F9464124-6884-44B3-8607-57A9CDBB4B1A}"/>
                          </a:ext>
                        </a:extLst>
                      </p:cNvPr>
                      <p:cNvSpPr/>
                      <p:nvPr/>
                    </p:nvSpPr>
                    <p:spPr>
                      <a:xfrm>
                        <a:off x="2218712" y="4882212"/>
                        <a:ext cx="2176650" cy="338554"/>
                      </a:xfrm>
                      <a:prstGeom prst="rect">
                        <a:avLst/>
                      </a:prstGeom>
                    </p:spPr>
                    <p:txBody>
                      <a:bodyPr wrap="square">
                        <a:spAutoFit/>
                      </a:bodyPr>
                      <a:lstStyle/>
                      <a:p>
                        <a:pPr algn="ctr"/>
                        <a:r>
                          <a:rPr lang="en-US" sz="1600" dirty="0">
                            <a:solidFill>
                              <a:schemeClr val="tx1">
                                <a:lumMod val="75000"/>
                                <a:lumOff val="25000"/>
                              </a:schemeClr>
                            </a:solidFill>
                            <a:latin typeface="Arial" panose="020B0604020202020204" pitchFamily="34" charset="0"/>
                            <a:cs typeface="Arial" panose="020B0604020202020204" pitchFamily="34" charset="0"/>
                          </a:rPr>
                          <a:t>Null Values</a:t>
                        </a:r>
                      </a:p>
                    </p:txBody>
                  </p:sp>
                </p:grpSp>
              </p:grpSp>
              <p:pic>
                <p:nvPicPr>
                  <p:cNvPr id="100" name="Picture 99">
                    <a:extLst>
                      <a:ext uri="{FF2B5EF4-FFF2-40B4-BE49-F238E27FC236}">
                        <a16:creationId xmlns:a16="http://schemas.microsoft.com/office/drawing/2014/main" id="{CC032F42-9056-4BB2-8E21-357A266368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54296" y="3463407"/>
                    <a:ext cx="960484" cy="960484"/>
                  </a:xfrm>
                  <a:prstGeom prst="rect">
                    <a:avLst/>
                  </a:prstGeom>
                </p:spPr>
              </p:pic>
              <p:pic>
                <p:nvPicPr>
                  <p:cNvPr id="101" name="Picture 100">
                    <a:extLst>
                      <a:ext uri="{FF2B5EF4-FFF2-40B4-BE49-F238E27FC236}">
                        <a16:creationId xmlns:a16="http://schemas.microsoft.com/office/drawing/2014/main" id="{68BD304F-3DEF-4776-9FB6-3D4A532C3B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923912" y="3463407"/>
                    <a:ext cx="953706" cy="953706"/>
                  </a:xfrm>
                  <a:prstGeom prst="rect">
                    <a:avLst/>
                  </a:prstGeom>
                </p:spPr>
              </p:pic>
              <p:pic>
                <p:nvPicPr>
                  <p:cNvPr id="102" name="Picture 101">
                    <a:extLst>
                      <a:ext uri="{FF2B5EF4-FFF2-40B4-BE49-F238E27FC236}">
                        <a16:creationId xmlns:a16="http://schemas.microsoft.com/office/drawing/2014/main" id="{90AB98D9-B1A6-40C5-AFD9-8B111A01ABA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828035" y="3463407"/>
                    <a:ext cx="909505" cy="909505"/>
                  </a:xfrm>
                  <a:prstGeom prst="rect">
                    <a:avLst/>
                  </a:prstGeom>
                </p:spPr>
              </p:pic>
            </p:grpSp>
          </p:grpSp>
        </p:grpSp>
      </p:grpSp>
      <p:sp>
        <p:nvSpPr>
          <p:cNvPr id="114" name="Slide Number Placeholder 113"/>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pPr/>
              <a:t>5</a:t>
            </a:fld>
            <a:endParaRPr lang="en-US">
              <a:latin typeface="Arial" panose="020B0604020202020204" pitchFamily="34" charset="0"/>
              <a:cs typeface="Arial" panose="020B0604020202020204" pitchFamily="34" charset="0"/>
            </a:endParaRPr>
          </a:p>
        </p:txBody>
      </p:sp>
      <p:sp>
        <p:nvSpPr>
          <p:cNvPr id="117" name="Title 116"/>
          <p:cNvSpPr>
            <a:spLocks noGrp="1"/>
          </p:cNvSpPr>
          <p:nvPr>
            <p:ph type="title"/>
          </p:nvPr>
        </p:nvSpPr>
        <p:spPr/>
        <p:txBody>
          <a:bodyPr/>
          <a:lstStyle/>
          <a:p>
            <a:r>
              <a:rPr lang="en-US" b="1" dirty="0">
                <a:latin typeface="Arial" panose="020B0604020202020204" pitchFamily="34" charset="0"/>
                <a:cs typeface="Arial" panose="020B0604020202020204" pitchFamily="34" charset="0"/>
              </a:rPr>
              <a:t>About the Data</a:t>
            </a:r>
          </a:p>
        </p:txBody>
      </p:sp>
    </p:spTree>
    <p:extLst>
      <p:ext uri="{BB962C8B-B14F-4D97-AF65-F5344CB8AC3E}">
        <p14:creationId xmlns:p14="http://schemas.microsoft.com/office/powerpoint/2010/main" val="393012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b="1" dirty="0">
                <a:latin typeface="Arial" panose="020B0604020202020204" pitchFamily="34" charset="0"/>
                <a:cs typeface="Arial" panose="020B0604020202020204" pitchFamily="34" charset="0"/>
              </a:rPr>
              <a:t>Variables of Interest </a:t>
            </a:r>
          </a:p>
        </p:txBody>
      </p:sp>
      <p:sp>
        <p:nvSpPr>
          <p:cNvPr id="8" name="Rectangle: Rounded Corners 7">
            <a:extLst>
              <a:ext uri="{FF2B5EF4-FFF2-40B4-BE49-F238E27FC236}">
                <a16:creationId xmlns:a16="http://schemas.microsoft.com/office/drawing/2014/main" id="{688C156B-7758-48D4-8F22-6DC7E4FF2F18}"/>
              </a:ext>
            </a:extLst>
          </p:cNvPr>
          <p:cNvSpPr/>
          <p:nvPr/>
        </p:nvSpPr>
        <p:spPr>
          <a:xfrm>
            <a:off x="183768"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4034CF63-D1C1-4591-9D1F-C9171C66321F}"/>
              </a:ext>
            </a:extLst>
          </p:cNvPr>
          <p:cNvSpPr/>
          <p:nvPr/>
        </p:nvSpPr>
        <p:spPr>
          <a:xfrm>
            <a:off x="183768"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D6563069-6DA2-4266-8C94-C1092281803B}"/>
              </a:ext>
            </a:extLst>
          </p:cNvPr>
          <p:cNvSpPr/>
          <p:nvPr/>
        </p:nvSpPr>
        <p:spPr>
          <a:xfrm>
            <a:off x="375962" y="2347440"/>
            <a:ext cx="668773"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City</a:t>
            </a:r>
          </a:p>
        </p:txBody>
      </p:sp>
      <p:sp>
        <p:nvSpPr>
          <p:cNvPr id="16" name="Rectangle 15">
            <a:extLst>
              <a:ext uri="{FF2B5EF4-FFF2-40B4-BE49-F238E27FC236}">
                <a16:creationId xmlns:a16="http://schemas.microsoft.com/office/drawing/2014/main" id="{8B1E1CE3-BBB1-4ADC-B9E0-CE8C3F309DBF}"/>
              </a:ext>
            </a:extLst>
          </p:cNvPr>
          <p:cNvSpPr/>
          <p:nvPr/>
        </p:nvSpPr>
        <p:spPr>
          <a:xfrm>
            <a:off x="367035" y="2748600"/>
            <a:ext cx="2466106" cy="523220"/>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City the Listing is in. 10 different cities (String) </a:t>
            </a:r>
          </a:p>
        </p:txBody>
      </p:sp>
      <p:pic>
        <p:nvPicPr>
          <p:cNvPr id="46" name="Picture 45">
            <a:extLst>
              <a:ext uri="{FF2B5EF4-FFF2-40B4-BE49-F238E27FC236}">
                <a16:creationId xmlns:a16="http://schemas.microsoft.com/office/drawing/2014/main" id="{04877503-1B88-44FD-9509-8192356EEE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816" y="1749285"/>
            <a:ext cx="682333" cy="682333"/>
          </a:xfrm>
          <a:prstGeom prst="rect">
            <a:avLst/>
          </a:prstGeom>
        </p:spPr>
      </p:pic>
      <p:sp>
        <p:nvSpPr>
          <p:cNvPr id="34" name="Rectangle 33">
            <a:extLst>
              <a:ext uri="{FF2B5EF4-FFF2-40B4-BE49-F238E27FC236}">
                <a16:creationId xmlns:a16="http://schemas.microsoft.com/office/drawing/2014/main" id="{F5D4ACDC-CA74-43D8-8ECB-DE484684FBD0}"/>
              </a:ext>
            </a:extLst>
          </p:cNvPr>
          <p:cNvSpPr/>
          <p:nvPr/>
        </p:nvSpPr>
        <p:spPr>
          <a:xfrm>
            <a:off x="375962" y="4495888"/>
            <a:ext cx="1939955"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Neighborhood</a:t>
            </a:r>
          </a:p>
        </p:txBody>
      </p:sp>
      <p:sp>
        <p:nvSpPr>
          <p:cNvPr id="35" name="Rectangle 34">
            <a:extLst>
              <a:ext uri="{FF2B5EF4-FFF2-40B4-BE49-F238E27FC236}">
                <a16:creationId xmlns:a16="http://schemas.microsoft.com/office/drawing/2014/main" id="{EEDBED5B-D293-407B-9999-C38CDA877ACD}"/>
              </a:ext>
            </a:extLst>
          </p:cNvPr>
          <p:cNvSpPr/>
          <p:nvPr/>
        </p:nvSpPr>
        <p:spPr>
          <a:xfrm>
            <a:off x="367034" y="4897048"/>
            <a:ext cx="2608837" cy="738664"/>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Neighborhood the Listing is in. 660 different neighborhoods (String)</a:t>
            </a:r>
          </a:p>
        </p:txBody>
      </p:sp>
      <p:pic>
        <p:nvPicPr>
          <p:cNvPr id="44" name="Picture 43">
            <a:extLst>
              <a:ext uri="{FF2B5EF4-FFF2-40B4-BE49-F238E27FC236}">
                <a16:creationId xmlns:a16="http://schemas.microsoft.com/office/drawing/2014/main" id="{60EF82CB-2C86-41F4-A4F4-D0107232E5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7816" y="3906820"/>
            <a:ext cx="682333" cy="682333"/>
          </a:xfrm>
          <a:prstGeom prst="rect">
            <a:avLst/>
          </a:prstGeom>
        </p:spPr>
      </p:pic>
      <p:sp>
        <p:nvSpPr>
          <p:cNvPr id="37" name="Slide Number Placeholder 36"/>
          <p:cNvSpPr>
            <a:spLocks noGrp="1"/>
          </p:cNvSpPr>
          <p:nvPr>
            <p:ph type="sldNum" sz="quarter" idx="13"/>
          </p:nvPr>
        </p:nvSpPr>
        <p:spPr/>
        <p:txBody>
          <a:bodyPr/>
          <a:lstStyle/>
          <a:p>
            <a:fld id="{74C56289-2E4F-41AB-AC96-A58CF64457E5}" type="slidenum">
              <a:rPr lang="en-US" smtClean="0">
                <a:latin typeface="Arial" panose="020B0604020202020204" pitchFamily="34" charset="0"/>
                <a:cs typeface="Arial" panose="020B0604020202020204" pitchFamily="34" charset="0"/>
              </a:rPr>
              <a:t>6</a:t>
            </a:fld>
            <a:endParaRPr lang="en-US" dirty="0">
              <a:latin typeface="Arial" panose="020B0604020202020204" pitchFamily="34" charset="0"/>
              <a:cs typeface="Arial" panose="020B0604020202020204" pitchFamily="34" charset="0"/>
            </a:endParaRPr>
          </a:p>
        </p:txBody>
      </p:sp>
      <p:sp>
        <p:nvSpPr>
          <p:cNvPr id="49" name="Rectangle: Rounded Corners 48">
            <a:extLst>
              <a:ext uri="{FF2B5EF4-FFF2-40B4-BE49-F238E27FC236}">
                <a16:creationId xmlns:a16="http://schemas.microsoft.com/office/drawing/2014/main" id="{93FADCAD-AC52-42A3-AC9D-72E5BB30F95E}"/>
              </a:ext>
            </a:extLst>
          </p:cNvPr>
          <p:cNvSpPr/>
          <p:nvPr/>
        </p:nvSpPr>
        <p:spPr>
          <a:xfrm>
            <a:off x="3198223"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0" name="Rectangle: Rounded Corners 49">
            <a:extLst>
              <a:ext uri="{FF2B5EF4-FFF2-40B4-BE49-F238E27FC236}">
                <a16:creationId xmlns:a16="http://schemas.microsoft.com/office/drawing/2014/main" id="{DD68BDB2-5B6B-4B90-89F2-5009C71EB4C9}"/>
              </a:ext>
            </a:extLst>
          </p:cNvPr>
          <p:cNvSpPr/>
          <p:nvPr/>
        </p:nvSpPr>
        <p:spPr>
          <a:xfrm>
            <a:off x="3198223"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52" name="Rectangle 51">
            <a:extLst>
              <a:ext uri="{FF2B5EF4-FFF2-40B4-BE49-F238E27FC236}">
                <a16:creationId xmlns:a16="http://schemas.microsoft.com/office/drawing/2014/main" id="{12637537-2806-4157-9965-55CDEF589541}"/>
              </a:ext>
            </a:extLst>
          </p:cNvPr>
          <p:cNvSpPr/>
          <p:nvPr/>
        </p:nvSpPr>
        <p:spPr>
          <a:xfrm>
            <a:off x="3390417" y="2352878"/>
            <a:ext cx="1890454"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Property Type</a:t>
            </a:r>
          </a:p>
        </p:txBody>
      </p:sp>
      <p:sp>
        <p:nvSpPr>
          <p:cNvPr id="53" name="Rectangle 52">
            <a:extLst>
              <a:ext uri="{FF2B5EF4-FFF2-40B4-BE49-F238E27FC236}">
                <a16:creationId xmlns:a16="http://schemas.microsoft.com/office/drawing/2014/main" id="{09C450A0-4A55-4377-8AAB-149B2E0D640E}"/>
              </a:ext>
            </a:extLst>
          </p:cNvPr>
          <p:cNvSpPr/>
          <p:nvPr/>
        </p:nvSpPr>
        <p:spPr>
          <a:xfrm>
            <a:off x="3381490" y="2754038"/>
            <a:ext cx="2466106" cy="523220"/>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More than 100 different properties (String)</a:t>
            </a:r>
          </a:p>
        </p:txBody>
      </p:sp>
      <p:pic>
        <p:nvPicPr>
          <p:cNvPr id="54" name="Picture 53">
            <a:extLst>
              <a:ext uri="{FF2B5EF4-FFF2-40B4-BE49-F238E27FC236}">
                <a16:creationId xmlns:a16="http://schemas.microsoft.com/office/drawing/2014/main" id="{71EA7E1E-85C3-43F7-8BBF-EE996C8D246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32271" y="1754723"/>
            <a:ext cx="682333" cy="682333"/>
          </a:xfrm>
          <a:prstGeom prst="rect">
            <a:avLst/>
          </a:prstGeom>
        </p:spPr>
      </p:pic>
      <p:sp>
        <p:nvSpPr>
          <p:cNvPr id="56" name="Rectangle 55">
            <a:extLst>
              <a:ext uri="{FF2B5EF4-FFF2-40B4-BE49-F238E27FC236}">
                <a16:creationId xmlns:a16="http://schemas.microsoft.com/office/drawing/2014/main" id="{0399DB77-4065-45B8-91E8-B1F8C2A1D373}"/>
              </a:ext>
            </a:extLst>
          </p:cNvPr>
          <p:cNvSpPr/>
          <p:nvPr/>
        </p:nvSpPr>
        <p:spPr>
          <a:xfrm>
            <a:off x="3390417" y="4501326"/>
            <a:ext cx="1563441"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Room Type</a:t>
            </a:r>
          </a:p>
        </p:txBody>
      </p:sp>
      <p:sp>
        <p:nvSpPr>
          <p:cNvPr id="57" name="Rectangle 56">
            <a:extLst>
              <a:ext uri="{FF2B5EF4-FFF2-40B4-BE49-F238E27FC236}">
                <a16:creationId xmlns:a16="http://schemas.microsoft.com/office/drawing/2014/main" id="{2E97B0FA-C897-45FA-8562-3D5929380F8C}"/>
              </a:ext>
            </a:extLst>
          </p:cNvPr>
          <p:cNvSpPr/>
          <p:nvPr/>
        </p:nvSpPr>
        <p:spPr>
          <a:xfrm>
            <a:off x="3381489" y="4902486"/>
            <a:ext cx="2608837" cy="307777"/>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4 different room types (String) </a:t>
            </a:r>
          </a:p>
        </p:txBody>
      </p:sp>
      <p:pic>
        <p:nvPicPr>
          <p:cNvPr id="58" name="Picture 57">
            <a:extLst>
              <a:ext uri="{FF2B5EF4-FFF2-40B4-BE49-F238E27FC236}">
                <a16:creationId xmlns:a16="http://schemas.microsoft.com/office/drawing/2014/main" id="{517B41F6-A18A-48CC-A2A7-BB859FBA4C8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432271" y="3912258"/>
            <a:ext cx="682333" cy="682333"/>
          </a:xfrm>
          <a:prstGeom prst="rect">
            <a:avLst/>
          </a:prstGeom>
        </p:spPr>
      </p:pic>
      <p:sp>
        <p:nvSpPr>
          <p:cNvPr id="79" name="Rectangle: Rounded Corners 78">
            <a:extLst>
              <a:ext uri="{FF2B5EF4-FFF2-40B4-BE49-F238E27FC236}">
                <a16:creationId xmlns:a16="http://schemas.microsoft.com/office/drawing/2014/main" id="{1B57231B-A612-4962-92BD-FB53B13F1B88}"/>
              </a:ext>
            </a:extLst>
          </p:cNvPr>
          <p:cNvSpPr/>
          <p:nvPr/>
        </p:nvSpPr>
        <p:spPr>
          <a:xfrm>
            <a:off x="6182520"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0" name="Rectangle: Rounded Corners 79">
            <a:extLst>
              <a:ext uri="{FF2B5EF4-FFF2-40B4-BE49-F238E27FC236}">
                <a16:creationId xmlns:a16="http://schemas.microsoft.com/office/drawing/2014/main" id="{BB36EAC8-E9EF-45F0-99EB-7470FB520876}"/>
              </a:ext>
            </a:extLst>
          </p:cNvPr>
          <p:cNvSpPr/>
          <p:nvPr/>
        </p:nvSpPr>
        <p:spPr>
          <a:xfrm>
            <a:off x="6182520"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82" name="Rectangle 81">
            <a:extLst>
              <a:ext uri="{FF2B5EF4-FFF2-40B4-BE49-F238E27FC236}">
                <a16:creationId xmlns:a16="http://schemas.microsoft.com/office/drawing/2014/main" id="{968E4EB6-DF9C-4318-B82F-07EA4E932342}"/>
              </a:ext>
            </a:extLst>
          </p:cNvPr>
          <p:cNvSpPr/>
          <p:nvPr/>
        </p:nvSpPr>
        <p:spPr>
          <a:xfrm>
            <a:off x="6374714" y="2347440"/>
            <a:ext cx="2420856"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Host is super host</a:t>
            </a:r>
          </a:p>
        </p:txBody>
      </p:sp>
      <p:sp>
        <p:nvSpPr>
          <p:cNvPr id="83" name="Rectangle 82">
            <a:extLst>
              <a:ext uri="{FF2B5EF4-FFF2-40B4-BE49-F238E27FC236}">
                <a16:creationId xmlns:a16="http://schemas.microsoft.com/office/drawing/2014/main" id="{44B111BE-5640-4CC4-8BAB-ED706980BFD4}"/>
              </a:ext>
            </a:extLst>
          </p:cNvPr>
          <p:cNvSpPr/>
          <p:nvPr/>
        </p:nvSpPr>
        <p:spPr>
          <a:xfrm>
            <a:off x="6365787" y="2748600"/>
            <a:ext cx="2466106" cy="738664"/>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Binary field to determine if the Host is a </a:t>
            </a:r>
            <a:r>
              <a:rPr lang="en-US" sz="1400" dirty="0" err="1">
                <a:solidFill>
                  <a:schemeClr val="tx1">
                    <a:lumMod val="65000"/>
                    <a:lumOff val="35000"/>
                  </a:schemeClr>
                </a:solidFill>
                <a:latin typeface="Arial" panose="020B0604020202020204" pitchFamily="34" charset="0"/>
                <a:cs typeface="Arial" panose="020B0604020202020204" pitchFamily="34" charset="0"/>
              </a:rPr>
              <a:t>Superhost</a:t>
            </a:r>
            <a:r>
              <a:rPr lang="en-US" sz="1400" dirty="0">
                <a:solidFill>
                  <a:schemeClr val="tx1">
                    <a:lumMod val="65000"/>
                    <a:lumOff val="35000"/>
                  </a:schemeClr>
                </a:solidFill>
                <a:latin typeface="Arial" panose="020B0604020202020204" pitchFamily="34" charset="0"/>
                <a:cs typeface="Arial" panose="020B0604020202020204" pitchFamily="34" charset="0"/>
              </a:rPr>
              <a:t> (Boolean) </a:t>
            </a:r>
          </a:p>
        </p:txBody>
      </p:sp>
      <p:pic>
        <p:nvPicPr>
          <p:cNvPr id="84" name="Picture 83">
            <a:extLst>
              <a:ext uri="{FF2B5EF4-FFF2-40B4-BE49-F238E27FC236}">
                <a16:creationId xmlns:a16="http://schemas.microsoft.com/office/drawing/2014/main" id="{C606669F-798E-481A-B41C-D028789ED61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416568" y="1769285"/>
            <a:ext cx="603555" cy="603555"/>
          </a:xfrm>
          <a:prstGeom prst="rect">
            <a:avLst/>
          </a:prstGeom>
        </p:spPr>
      </p:pic>
      <p:sp>
        <p:nvSpPr>
          <p:cNvPr id="86" name="Rectangle 85">
            <a:extLst>
              <a:ext uri="{FF2B5EF4-FFF2-40B4-BE49-F238E27FC236}">
                <a16:creationId xmlns:a16="http://schemas.microsoft.com/office/drawing/2014/main" id="{AFCC5555-FFB3-4DD3-9A0E-98A727E3FEDF}"/>
              </a:ext>
            </a:extLst>
          </p:cNvPr>
          <p:cNvSpPr/>
          <p:nvPr/>
        </p:nvSpPr>
        <p:spPr>
          <a:xfrm>
            <a:off x="6374714" y="4495888"/>
            <a:ext cx="1409360"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Amenities</a:t>
            </a:r>
          </a:p>
        </p:txBody>
      </p:sp>
      <p:sp>
        <p:nvSpPr>
          <p:cNvPr id="87" name="Rectangle 86">
            <a:extLst>
              <a:ext uri="{FF2B5EF4-FFF2-40B4-BE49-F238E27FC236}">
                <a16:creationId xmlns:a16="http://schemas.microsoft.com/office/drawing/2014/main" id="{E1DD3570-0181-402B-88FF-C017D7758F56}"/>
              </a:ext>
            </a:extLst>
          </p:cNvPr>
          <p:cNvSpPr/>
          <p:nvPr/>
        </p:nvSpPr>
        <p:spPr>
          <a:xfrm>
            <a:off x="6365786" y="4897048"/>
            <a:ext cx="2608837" cy="523220"/>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Listed amenities provided by the host</a:t>
            </a:r>
          </a:p>
        </p:txBody>
      </p:sp>
      <p:pic>
        <p:nvPicPr>
          <p:cNvPr id="88" name="Picture 87">
            <a:extLst>
              <a:ext uri="{FF2B5EF4-FFF2-40B4-BE49-F238E27FC236}">
                <a16:creationId xmlns:a16="http://schemas.microsoft.com/office/drawing/2014/main" id="{57436D1D-301F-49D3-A41F-3757CEE7394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416568" y="3906820"/>
            <a:ext cx="682333" cy="682333"/>
          </a:xfrm>
          <a:prstGeom prst="rect">
            <a:avLst/>
          </a:prstGeom>
        </p:spPr>
      </p:pic>
      <p:sp>
        <p:nvSpPr>
          <p:cNvPr id="89" name="Rectangle: Rounded Corners 88">
            <a:extLst>
              <a:ext uri="{FF2B5EF4-FFF2-40B4-BE49-F238E27FC236}">
                <a16:creationId xmlns:a16="http://schemas.microsoft.com/office/drawing/2014/main" id="{7E5E5734-2B96-45E0-8A17-178737CC2572}"/>
              </a:ext>
            </a:extLst>
          </p:cNvPr>
          <p:cNvSpPr/>
          <p:nvPr/>
        </p:nvSpPr>
        <p:spPr>
          <a:xfrm>
            <a:off x="9196975"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0" name="Rectangle: Rounded Corners 89">
            <a:extLst>
              <a:ext uri="{FF2B5EF4-FFF2-40B4-BE49-F238E27FC236}">
                <a16:creationId xmlns:a16="http://schemas.microsoft.com/office/drawing/2014/main" id="{F46B7179-56B3-4C74-A8A9-C83B247448FB}"/>
              </a:ext>
            </a:extLst>
          </p:cNvPr>
          <p:cNvSpPr/>
          <p:nvPr/>
        </p:nvSpPr>
        <p:spPr>
          <a:xfrm>
            <a:off x="9196975"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92" name="Rectangle 91">
            <a:extLst>
              <a:ext uri="{FF2B5EF4-FFF2-40B4-BE49-F238E27FC236}">
                <a16:creationId xmlns:a16="http://schemas.microsoft.com/office/drawing/2014/main" id="{C40E2780-7840-4501-9496-9D097E6A15EB}"/>
              </a:ext>
            </a:extLst>
          </p:cNvPr>
          <p:cNvSpPr/>
          <p:nvPr/>
        </p:nvSpPr>
        <p:spPr>
          <a:xfrm>
            <a:off x="9389169" y="2352878"/>
            <a:ext cx="811441"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Price</a:t>
            </a:r>
          </a:p>
        </p:txBody>
      </p:sp>
      <p:sp>
        <p:nvSpPr>
          <p:cNvPr id="93" name="Rectangle 92">
            <a:extLst>
              <a:ext uri="{FF2B5EF4-FFF2-40B4-BE49-F238E27FC236}">
                <a16:creationId xmlns:a16="http://schemas.microsoft.com/office/drawing/2014/main" id="{E8EF0D8C-58D4-4F15-AEB2-3A31EE11EF88}"/>
              </a:ext>
            </a:extLst>
          </p:cNvPr>
          <p:cNvSpPr/>
          <p:nvPr/>
        </p:nvSpPr>
        <p:spPr>
          <a:xfrm>
            <a:off x="9380241" y="2754038"/>
            <a:ext cx="2588315" cy="738664"/>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Listing price per night, reported in each country’s currency (Number) </a:t>
            </a:r>
          </a:p>
        </p:txBody>
      </p:sp>
      <p:pic>
        <p:nvPicPr>
          <p:cNvPr id="94" name="Picture 93">
            <a:extLst>
              <a:ext uri="{FF2B5EF4-FFF2-40B4-BE49-F238E27FC236}">
                <a16:creationId xmlns:a16="http://schemas.microsoft.com/office/drawing/2014/main" id="{C745DAC2-54EF-4DF2-B277-C394B8F0F19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431023" y="1754723"/>
            <a:ext cx="682333" cy="682333"/>
          </a:xfrm>
          <a:prstGeom prst="rect">
            <a:avLst/>
          </a:prstGeom>
        </p:spPr>
      </p:pic>
      <p:sp>
        <p:nvSpPr>
          <p:cNvPr id="96" name="Rectangle 95">
            <a:extLst>
              <a:ext uri="{FF2B5EF4-FFF2-40B4-BE49-F238E27FC236}">
                <a16:creationId xmlns:a16="http://schemas.microsoft.com/office/drawing/2014/main" id="{01327AE2-EDFA-41AC-9EEA-7ED38BE11654}"/>
              </a:ext>
            </a:extLst>
          </p:cNvPr>
          <p:cNvSpPr/>
          <p:nvPr/>
        </p:nvSpPr>
        <p:spPr>
          <a:xfrm>
            <a:off x="9273992" y="4514004"/>
            <a:ext cx="2605200" cy="400110"/>
          </a:xfrm>
          <a:prstGeom prst="rect">
            <a:avLst/>
          </a:prstGeom>
        </p:spPr>
        <p:txBody>
          <a:bodyPr wrap="none">
            <a:spAutoFit/>
          </a:bodyPr>
          <a:lstStyle/>
          <a:p>
            <a:r>
              <a:rPr lang="en-US" sz="2000" b="1" dirty="0">
                <a:solidFill>
                  <a:schemeClr val="tx1">
                    <a:lumMod val="75000"/>
                    <a:lumOff val="25000"/>
                  </a:schemeClr>
                </a:solidFill>
                <a:latin typeface="Arial" panose="020B0604020202020204" pitchFamily="34" charset="0"/>
                <a:cs typeface="Arial" panose="020B0604020202020204" pitchFamily="34" charset="0"/>
              </a:rPr>
              <a:t>Review score rating</a:t>
            </a:r>
          </a:p>
        </p:txBody>
      </p:sp>
      <p:sp>
        <p:nvSpPr>
          <p:cNvPr id="97" name="Rectangle 96">
            <a:extLst>
              <a:ext uri="{FF2B5EF4-FFF2-40B4-BE49-F238E27FC236}">
                <a16:creationId xmlns:a16="http://schemas.microsoft.com/office/drawing/2014/main" id="{24DB9CAA-3F79-48BA-B09B-22DA3A0D1339}"/>
              </a:ext>
            </a:extLst>
          </p:cNvPr>
          <p:cNvSpPr/>
          <p:nvPr/>
        </p:nvSpPr>
        <p:spPr>
          <a:xfrm>
            <a:off x="9273992" y="4914114"/>
            <a:ext cx="2608837" cy="523220"/>
          </a:xfrm>
          <a:prstGeom prst="rect">
            <a:avLst/>
          </a:prstGeom>
        </p:spPr>
        <p:txBody>
          <a:bodyPr wrap="square">
            <a:spAutoFit/>
          </a:bodyPr>
          <a:lstStyle/>
          <a:p>
            <a:r>
              <a:rPr lang="en-US" sz="1400" dirty="0">
                <a:solidFill>
                  <a:schemeClr val="tx1">
                    <a:lumMod val="65000"/>
                    <a:lumOff val="35000"/>
                  </a:schemeClr>
                </a:solidFill>
                <a:latin typeface="Arial" panose="020B0604020202020204" pitchFamily="34" charset="0"/>
                <a:cs typeface="Arial" panose="020B0604020202020204" pitchFamily="34" charset="0"/>
              </a:rPr>
              <a:t>Listing's overall rating out of 100. (Number)</a:t>
            </a:r>
          </a:p>
        </p:txBody>
      </p:sp>
      <p:pic>
        <p:nvPicPr>
          <p:cNvPr id="98" name="Picture 97">
            <a:extLst>
              <a:ext uri="{FF2B5EF4-FFF2-40B4-BE49-F238E27FC236}">
                <a16:creationId xmlns:a16="http://schemas.microsoft.com/office/drawing/2014/main" id="{D1802571-4416-4906-A17A-B9F2C44D051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9431023" y="3912258"/>
            <a:ext cx="682333" cy="682333"/>
          </a:xfrm>
          <a:prstGeom prst="rect">
            <a:avLst/>
          </a:prstGeom>
        </p:spPr>
      </p:pic>
    </p:spTree>
    <p:extLst>
      <p:ext uri="{BB962C8B-B14F-4D97-AF65-F5344CB8AC3E}">
        <p14:creationId xmlns:p14="http://schemas.microsoft.com/office/powerpoint/2010/main" val="2204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584E14-7044-4D0B-B340-A1C53BBE9269}"/>
              </a:ext>
            </a:extLst>
          </p:cNvPr>
          <p:cNvSpPr/>
          <p:nvPr/>
        </p:nvSpPr>
        <p:spPr>
          <a:xfrm>
            <a:off x="244770" y="1540727"/>
            <a:ext cx="4019640" cy="1446550"/>
          </a:xfrm>
          <a:prstGeom prst="rect">
            <a:avLst/>
          </a:prstGeom>
        </p:spPr>
        <p:txBody>
          <a:bodyPr wrap="square">
            <a:spAutoFit/>
          </a:bodyPr>
          <a:lstStyle/>
          <a:p>
            <a:r>
              <a:rPr lang="en-US" sz="4400" b="1" dirty="0">
                <a:solidFill>
                  <a:schemeClr val="accent1"/>
                </a:solidFill>
                <a:latin typeface="Arial" panose="020B0604020202020204" pitchFamily="34" charset="0"/>
                <a:cs typeface="Arial" panose="020B0604020202020204" pitchFamily="34" charset="0"/>
              </a:rPr>
              <a:t>Data Cleaning &amp; Preparing</a:t>
            </a:r>
          </a:p>
        </p:txBody>
      </p:sp>
      <p:sp>
        <p:nvSpPr>
          <p:cNvPr id="3" name="Rectangle: Rounded Corners 2">
            <a:extLst>
              <a:ext uri="{FF2B5EF4-FFF2-40B4-BE49-F238E27FC236}">
                <a16:creationId xmlns:a16="http://schemas.microsoft.com/office/drawing/2014/main" id="{23592F59-1726-4173-9192-111EF8CE6A10}"/>
              </a:ext>
            </a:extLst>
          </p:cNvPr>
          <p:cNvSpPr/>
          <p:nvPr/>
        </p:nvSpPr>
        <p:spPr>
          <a:xfrm>
            <a:off x="1261220" y="4530499"/>
            <a:ext cx="2320181" cy="1825851"/>
          </a:xfrm>
          <a:prstGeom prst="roundRect">
            <a:avLst>
              <a:gd name="adj" fmla="val 705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4" name="Rectangle: Rounded Corners 3">
            <a:extLst>
              <a:ext uri="{FF2B5EF4-FFF2-40B4-BE49-F238E27FC236}">
                <a16:creationId xmlns:a16="http://schemas.microsoft.com/office/drawing/2014/main" id="{FB8873FF-28F9-43B8-8285-68D9F58E7D16}"/>
              </a:ext>
            </a:extLst>
          </p:cNvPr>
          <p:cNvSpPr/>
          <p:nvPr/>
        </p:nvSpPr>
        <p:spPr>
          <a:xfrm>
            <a:off x="3917671" y="2590569"/>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56FA8AEA-FAB5-4F43-950A-24C0C3B229F6}"/>
              </a:ext>
            </a:extLst>
          </p:cNvPr>
          <p:cNvSpPr/>
          <p:nvPr/>
        </p:nvSpPr>
        <p:spPr>
          <a:xfrm>
            <a:off x="6381203" y="507107"/>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Arial" panose="020B0604020202020204" pitchFamily="34" charset="0"/>
              <a:cs typeface="Arial" panose="020B0604020202020204" pitchFamily="34" charset="0"/>
            </a:endParaRPr>
          </a:p>
        </p:txBody>
      </p:sp>
      <p:sp>
        <p:nvSpPr>
          <p:cNvPr id="10" name="object 9">
            <a:extLst>
              <a:ext uri="{FF2B5EF4-FFF2-40B4-BE49-F238E27FC236}">
                <a16:creationId xmlns:a16="http://schemas.microsoft.com/office/drawing/2014/main" id="{37C55964-8596-459F-831E-D3035140DC97}"/>
              </a:ext>
            </a:extLst>
          </p:cNvPr>
          <p:cNvSpPr txBox="1"/>
          <p:nvPr/>
        </p:nvSpPr>
        <p:spPr>
          <a:xfrm>
            <a:off x="1426030" y="5047427"/>
            <a:ext cx="1872341"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accent1"/>
                </a:solidFill>
                <a:latin typeface="+mj-lt"/>
                <a:cs typeface="Carlito"/>
              </a:defRPr>
            </a:lvl1pPr>
          </a:lstStyle>
          <a:p>
            <a:r>
              <a:rPr lang="en-US" dirty="0">
                <a:solidFill>
                  <a:schemeClr val="bg2"/>
                </a:solidFill>
                <a:latin typeface="Arial" panose="020B0604020202020204" pitchFamily="34" charset="0"/>
                <a:cs typeface="Arial" panose="020B0604020202020204" pitchFamily="34" charset="0"/>
              </a:rPr>
              <a:t>Missing Data</a:t>
            </a:r>
            <a:endParaRPr dirty="0">
              <a:solidFill>
                <a:schemeClr val="bg2"/>
              </a:solidFill>
              <a:latin typeface="Arial" panose="020B0604020202020204" pitchFamily="34" charset="0"/>
              <a:cs typeface="Arial" panose="020B0604020202020204" pitchFamily="34" charset="0"/>
            </a:endParaRPr>
          </a:p>
        </p:txBody>
      </p:sp>
      <p:sp>
        <p:nvSpPr>
          <p:cNvPr id="11" name="object 10">
            <a:extLst>
              <a:ext uri="{FF2B5EF4-FFF2-40B4-BE49-F238E27FC236}">
                <a16:creationId xmlns:a16="http://schemas.microsoft.com/office/drawing/2014/main" id="{1C88B300-7512-41E9-8FC8-A47694FA0517}"/>
              </a:ext>
            </a:extLst>
          </p:cNvPr>
          <p:cNvSpPr txBox="1"/>
          <p:nvPr/>
        </p:nvSpPr>
        <p:spPr>
          <a:xfrm>
            <a:off x="4087746" y="3098002"/>
            <a:ext cx="2008563"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latin typeface="Arial" panose="020B0604020202020204" pitchFamily="34" charset="0"/>
                <a:cs typeface="Arial" panose="020B0604020202020204" pitchFamily="34" charset="0"/>
              </a:rPr>
              <a:t>Calculated Field</a:t>
            </a:r>
            <a:endParaRPr dirty="0">
              <a:latin typeface="Arial" panose="020B0604020202020204" pitchFamily="34" charset="0"/>
              <a:cs typeface="Arial" panose="020B0604020202020204" pitchFamily="34" charset="0"/>
            </a:endParaRPr>
          </a:p>
        </p:txBody>
      </p:sp>
      <p:sp>
        <p:nvSpPr>
          <p:cNvPr id="12" name="object 11">
            <a:extLst>
              <a:ext uri="{FF2B5EF4-FFF2-40B4-BE49-F238E27FC236}">
                <a16:creationId xmlns:a16="http://schemas.microsoft.com/office/drawing/2014/main" id="{CCE859EC-543A-434D-ABB1-3C6826429AF4}"/>
              </a:ext>
            </a:extLst>
          </p:cNvPr>
          <p:cNvSpPr txBox="1"/>
          <p:nvPr/>
        </p:nvSpPr>
        <p:spPr>
          <a:xfrm>
            <a:off x="6582080" y="947192"/>
            <a:ext cx="1902846" cy="443711"/>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latin typeface="Arial" panose="020B0604020202020204" pitchFamily="34" charset="0"/>
                <a:cs typeface="Arial" panose="020B0604020202020204" pitchFamily="34" charset="0"/>
              </a:rPr>
              <a:t>Pivot Data</a:t>
            </a:r>
            <a:endParaRPr dirty="0">
              <a:latin typeface="Arial" panose="020B0604020202020204" pitchFamily="34" charset="0"/>
              <a:cs typeface="Arial" panose="020B0604020202020204" pitchFamily="34" charset="0"/>
            </a:endParaRPr>
          </a:p>
        </p:txBody>
      </p:sp>
      <p:sp>
        <p:nvSpPr>
          <p:cNvPr id="18" name="object 238">
            <a:extLst>
              <a:ext uri="{FF2B5EF4-FFF2-40B4-BE49-F238E27FC236}">
                <a16:creationId xmlns:a16="http://schemas.microsoft.com/office/drawing/2014/main" id="{4FA95A8D-C6D7-4AB6-A04A-1C06E4F42C3B}"/>
              </a:ext>
            </a:extLst>
          </p:cNvPr>
          <p:cNvSpPr/>
          <p:nvPr/>
        </p:nvSpPr>
        <p:spPr>
          <a:xfrm rot="9284776" flipH="1">
            <a:off x="3414162" y="4684268"/>
            <a:ext cx="1144874"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19" name="object 238">
            <a:extLst>
              <a:ext uri="{FF2B5EF4-FFF2-40B4-BE49-F238E27FC236}">
                <a16:creationId xmlns:a16="http://schemas.microsoft.com/office/drawing/2014/main" id="{A1D746B1-A840-47C4-BC36-C7B7DE770BBF}"/>
              </a:ext>
            </a:extLst>
          </p:cNvPr>
          <p:cNvSpPr/>
          <p:nvPr/>
        </p:nvSpPr>
        <p:spPr>
          <a:xfrm rot="9284776" flipH="1">
            <a:off x="5999306" y="2519117"/>
            <a:ext cx="1098597"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latin typeface="Arial" panose="020B0604020202020204" pitchFamily="34" charset="0"/>
              <a:cs typeface="Arial" panose="020B0604020202020204" pitchFamily="34" charset="0"/>
            </a:endParaRPr>
          </a:p>
        </p:txBody>
      </p:sp>
      <p:sp>
        <p:nvSpPr>
          <p:cNvPr id="25" name="Rectangle 24">
            <a:extLst>
              <a:ext uri="{FF2B5EF4-FFF2-40B4-BE49-F238E27FC236}">
                <a16:creationId xmlns:a16="http://schemas.microsoft.com/office/drawing/2014/main" id="{F228446F-7C40-42C6-97ED-6BC8019F8DF5}"/>
              </a:ext>
            </a:extLst>
          </p:cNvPr>
          <p:cNvSpPr/>
          <p:nvPr/>
        </p:nvSpPr>
        <p:spPr>
          <a:xfrm>
            <a:off x="4061022" y="5102257"/>
            <a:ext cx="1825180" cy="461665"/>
          </a:xfrm>
          <a:prstGeom prst="rect">
            <a:avLst/>
          </a:prstGeom>
        </p:spPr>
        <p:txBody>
          <a:bodyPr wrap="none">
            <a:spAutoFit/>
          </a:bodyPr>
          <a:lstStyle/>
          <a:p>
            <a:r>
              <a:rPr lang="en-US" sz="2400" b="1" dirty="0">
                <a:solidFill>
                  <a:schemeClr val="tx1">
                    <a:lumMod val="75000"/>
                    <a:lumOff val="25000"/>
                  </a:schemeClr>
                </a:solidFill>
                <a:latin typeface="Arial" panose="020B0604020202020204" pitchFamily="34" charset="0"/>
                <a:cs typeface="Arial" panose="020B0604020202020204" pitchFamily="34" charset="0"/>
              </a:rPr>
              <a:t>Null Values</a:t>
            </a:r>
          </a:p>
        </p:txBody>
      </p:sp>
      <p:sp>
        <p:nvSpPr>
          <p:cNvPr id="26" name="Rectangle 25">
            <a:extLst>
              <a:ext uri="{FF2B5EF4-FFF2-40B4-BE49-F238E27FC236}">
                <a16:creationId xmlns:a16="http://schemas.microsoft.com/office/drawing/2014/main" id="{199383E7-1025-47B7-BCA2-988803DE28BC}"/>
              </a:ext>
            </a:extLst>
          </p:cNvPr>
          <p:cNvSpPr/>
          <p:nvPr/>
        </p:nvSpPr>
        <p:spPr>
          <a:xfrm>
            <a:off x="3917671" y="5544940"/>
            <a:ext cx="6487575" cy="338554"/>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Discovering, Deleting or Replacing</a:t>
            </a:r>
          </a:p>
        </p:txBody>
      </p:sp>
      <p:sp>
        <p:nvSpPr>
          <p:cNvPr id="28" name="Rectangle 27">
            <a:extLst>
              <a:ext uri="{FF2B5EF4-FFF2-40B4-BE49-F238E27FC236}">
                <a16:creationId xmlns:a16="http://schemas.microsoft.com/office/drawing/2014/main" id="{10DDDAFC-695D-464C-A2B6-0AA4E28BBA9B}"/>
              </a:ext>
            </a:extLst>
          </p:cNvPr>
          <p:cNvSpPr/>
          <p:nvPr/>
        </p:nvSpPr>
        <p:spPr>
          <a:xfrm>
            <a:off x="6512013" y="2867169"/>
            <a:ext cx="3844322" cy="461665"/>
          </a:xfrm>
          <a:prstGeom prst="rect">
            <a:avLst/>
          </a:prstGeom>
        </p:spPr>
        <p:txBody>
          <a:bodyPr wrap="none">
            <a:spAutoFit/>
          </a:bodyPr>
          <a:lstStyle/>
          <a:p>
            <a:r>
              <a:rPr lang="en-US" sz="2400" b="1" dirty="0">
                <a:solidFill>
                  <a:schemeClr val="tx1">
                    <a:lumMod val="75000"/>
                    <a:lumOff val="25000"/>
                  </a:schemeClr>
                </a:solidFill>
                <a:latin typeface="Arial" panose="020B0604020202020204" pitchFamily="34" charset="0"/>
                <a:cs typeface="Arial" panose="020B0604020202020204" pitchFamily="34" charset="0"/>
              </a:rPr>
              <a:t>Several calculated fields </a:t>
            </a:r>
          </a:p>
        </p:txBody>
      </p:sp>
      <p:sp>
        <p:nvSpPr>
          <p:cNvPr id="29" name="Rectangle 28">
            <a:extLst>
              <a:ext uri="{FF2B5EF4-FFF2-40B4-BE49-F238E27FC236}">
                <a16:creationId xmlns:a16="http://schemas.microsoft.com/office/drawing/2014/main" id="{487A8FFE-B400-48F0-BFD2-1EDA62025783}"/>
              </a:ext>
            </a:extLst>
          </p:cNvPr>
          <p:cNvSpPr/>
          <p:nvPr/>
        </p:nvSpPr>
        <p:spPr>
          <a:xfrm>
            <a:off x="6218258" y="3297004"/>
            <a:ext cx="5909572" cy="830997"/>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Price in dollar: Converting “Prices” from local to USD</a:t>
            </a:r>
          </a:p>
          <a:p>
            <a:pPr marL="285750" indent="-285750">
              <a:buFont typeface="Wingdings" panose="05000000000000000000" pitchFamily="2" charset="2"/>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Negative sentiment: Interpreting the “review scores” </a:t>
            </a:r>
          </a:p>
          <a:p>
            <a:pPr marL="285750" indent="-285750">
              <a:buFont typeface="Wingdings" panose="05000000000000000000" pitchFamily="2" charset="2"/>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Splitting data: Splitting “Amenities” values into multiple fields</a:t>
            </a:r>
          </a:p>
        </p:txBody>
      </p:sp>
      <p:sp>
        <p:nvSpPr>
          <p:cNvPr id="31" name="Rectangle 30">
            <a:extLst>
              <a:ext uri="{FF2B5EF4-FFF2-40B4-BE49-F238E27FC236}">
                <a16:creationId xmlns:a16="http://schemas.microsoft.com/office/drawing/2014/main" id="{82BE3FD8-4CFA-4919-A913-57123108C4E0}"/>
              </a:ext>
            </a:extLst>
          </p:cNvPr>
          <p:cNvSpPr/>
          <p:nvPr/>
        </p:nvSpPr>
        <p:spPr>
          <a:xfrm>
            <a:off x="8915331" y="913777"/>
            <a:ext cx="1790875" cy="461665"/>
          </a:xfrm>
          <a:prstGeom prst="rect">
            <a:avLst/>
          </a:prstGeom>
        </p:spPr>
        <p:txBody>
          <a:bodyPr wrap="none">
            <a:spAutoFit/>
          </a:bodyPr>
          <a:lstStyle/>
          <a:p>
            <a:r>
              <a:rPr lang="en-US" sz="2400" b="1" dirty="0">
                <a:solidFill>
                  <a:schemeClr val="tx1">
                    <a:lumMod val="75000"/>
                    <a:lumOff val="25000"/>
                  </a:schemeClr>
                </a:solidFill>
                <a:latin typeface="Arial" panose="020B0604020202020204" pitchFamily="34" charset="0"/>
                <a:cs typeface="Arial" panose="020B0604020202020204" pitchFamily="34" charset="0"/>
              </a:rPr>
              <a:t>New Fields</a:t>
            </a:r>
          </a:p>
        </p:txBody>
      </p:sp>
      <p:sp>
        <p:nvSpPr>
          <p:cNvPr id="32" name="Rectangle 31">
            <a:extLst>
              <a:ext uri="{FF2B5EF4-FFF2-40B4-BE49-F238E27FC236}">
                <a16:creationId xmlns:a16="http://schemas.microsoft.com/office/drawing/2014/main" id="{57789670-667B-4E14-AAC3-96F4098D8E66}"/>
              </a:ext>
            </a:extLst>
          </p:cNvPr>
          <p:cNvSpPr/>
          <p:nvPr/>
        </p:nvSpPr>
        <p:spPr>
          <a:xfrm>
            <a:off x="8698872" y="1435945"/>
            <a:ext cx="3324684" cy="830997"/>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latin typeface="Arial" panose="020B0604020202020204" pitchFamily="34" charset="0"/>
                <a:cs typeface="Arial" panose="020B0604020202020204" pitchFamily="34" charset="0"/>
              </a:rPr>
              <a:t>To calculate new information based on in-field data (“Amenities” &amp; “Reviews”)</a:t>
            </a:r>
          </a:p>
        </p:txBody>
      </p:sp>
      <p:sp>
        <p:nvSpPr>
          <p:cNvPr id="2" name="Slide Number Placeholder 1"/>
          <p:cNvSpPr>
            <a:spLocks noGrp="1"/>
          </p:cNvSpPr>
          <p:nvPr>
            <p:ph type="sldNum" sz="quarter" idx="12"/>
          </p:nvPr>
        </p:nvSpPr>
        <p:spPr/>
        <p:txBody>
          <a:bodyPr/>
          <a:lstStyle/>
          <a:p>
            <a:fld id="{9ED91052-A62B-43CA-9575-0BC7146249E0}" type="slidenum">
              <a:rPr lang="en-US" smtClean="0">
                <a:latin typeface="Arial" panose="020B0604020202020204" pitchFamily="34" charset="0"/>
                <a:cs typeface="Arial" panose="020B0604020202020204" pitchFamily="34" charset="0"/>
              </a:rPr>
              <a:t>7</a:t>
            </a:fld>
            <a:endParaRPr lang="en-US">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3539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indoor, floor, wall, room&#10;&#10;Description automatically generated">
            <a:extLst>
              <a:ext uri="{FF2B5EF4-FFF2-40B4-BE49-F238E27FC236}">
                <a16:creationId xmlns:a16="http://schemas.microsoft.com/office/drawing/2014/main" id="{B6BC2E48-E91E-421A-A00D-768A9CA737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29287" b="194"/>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BB1E60D8-09CB-4DC2-AEA6-40D2BCD3FF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D91052-A62B-43CA-9575-0BC7146249E0}" type="slidenum">
              <a:rPr lang="en-US" sz="1200">
                <a:solidFill>
                  <a:srgbClr val="FFFFFF"/>
                </a:solidFill>
                <a:latin typeface="Arial" panose="020B0604020202020204" pitchFamily="34" charset="0"/>
                <a:cs typeface="Arial" panose="020B0604020202020204" pitchFamily="34" charset="0"/>
              </a:rPr>
              <a:pPr>
                <a:spcAft>
                  <a:spcPts val="600"/>
                </a:spcAft>
              </a:pPr>
              <a:t>8</a:t>
            </a:fld>
            <a:endParaRPr lang="en-US" sz="1200">
              <a:solidFill>
                <a:srgbClr val="FFFFFF"/>
              </a:solidFill>
              <a:latin typeface="Arial" panose="020B0604020202020204" pitchFamily="34" charset="0"/>
              <a:cs typeface="Arial" panose="020B0604020202020204" pitchFamily="34" charset="0"/>
            </a:endParaRPr>
          </a:p>
        </p:txBody>
      </p:sp>
      <p:sp>
        <p:nvSpPr>
          <p:cNvPr id="8" name="Title 3">
            <a:extLst>
              <a:ext uri="{FF2B5EF4-FFF2-40B4-BE49-F238E27FC236}">
                <a16:creationId xmlns:a16="http://schemas.microsoft.com/office/drawing/2014/main" id="{BF7C1952-ECC6-43BB-B87C-CDD5BC364E51}"/>
              </a:ext>
            </a:extLst>
          </p:cNvPr>
          <p:cNvSpPr>
            <a:spLocks noGrp="1"/>
          </p:cNvSpPr>
          <p:nvPr>
            <p:ph type="title"/>
          </p:nvPr>
        </p:nvSpPr>
        <p:spPr>
          <a:xfrm>
            <a:off x="7007801" y="432272"/>
            <a:ext cx="4114800" cy="748780"/>
          </a:xfrm>
        </p:spPr>
        <p:txBody>
          <a:bodyPr/>
          <a:lstStyle/>
          <a:p>
            <a:r>
              <a:rPr lang="en-CA" b="1" dirty="0">
                <a:solidFill>
                  <a:schemeClr val="bg1"/>
                </a:solidFill>
                <a:latin typeface="Arial" panose="020B0604020202020204" pitchFamily="34" charset="0"/>
                <a:cs typeface="Arial" panose="020B0604020202020204" pitchFamily="34" charset="0"/>
              </a:rPr>
              <a:t>Dashboard</a:t>
            </a:r>
          </a:p>
        </p:txBody>
      </p:sp>
    </p:spTree>
    <p:extLst>
      <p:ext uri="{BB962C8B-B14F-4D97-AF65-F5344CB8AC3E}">
        <p14:creationId xmlns:p14="http://schemas.microsoft.com/office/powerpoint/2010/main" val="204940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FF9690-EB64-4B5D-AC33-060700CEC59B}"/>
              </a:ext>
            </a:extLst>
          </p:cNvPr>
          <p:cNvSpPr>
            <a:spLocks noGrp="1"/>
          </p:cNvSpPr>
          <p:nvPr>
            <p:ph type="sldNum" sz="quarter" idx="12"/>
          </p:nvPr>
        </p:nvSpPr>
        <p:spPr/>
        <p:txBody>
          <a:bodyPr/>
          <a:lstStyle/>
          <a:p>
            <a:fld id="{74C56289-2E4F-41AB-AC96-A58CF64457E5}" type="slidenum">
              <a:rPr lang="en-US" smtClean="0">
                <a:latin typeface="Arial" panose="020B0604020202020204" pitchFamily="34" charset="0"/>
                <a:cs typeface="Arial" panose="020B0604020202020204" pitchFamily="34" charset="0"/>
              </a:rPr>
              <a:t>9</a:t>
            </a:fld>
            <a:endParaRPr lang="en-US">
              <a:latin typeface="Arial" panose="020B0604020202020204" pitchFamily="34" charset="0"/>
              <a:cs typeface="Arial" panose="020B0604020202020204" pitchFamily="34" charset="0"/>
            </a:endParaRPr>
          </a:p>
        </p:txBody>
      </p:sp>
      <p:grpSp>
        <p:nvGrpSpPr>
          <p:cNvPr id="7" name="Group 6">
            <a:extLst>
              <a:ext uri="{FF2B5EF4-FFF2-40B4-BE49-F238E27FC236}">
                <a16:creationId xmlns:a16="http://schemas.microsoft.com/office/drawing/2014/main" id="{3442D093-4E30-4D85-A74B-538DD14A5FD5}"/>
              </a:ext>
            </a:extLst>
          </p:cNvPr>
          <p:cNvGrpSpPr/>
          <p:nvPr/>
        </p:nvGrpSpPr>
        <p:grpSpPr>
          <a:xfrm>
            <a:off x="9286875" y="362035"/>
            <a:ext cx="2578002" cy="1857290"/>
            <a:chOff x="9286875" y="171535"/>
            <a:chExt cx="2578002" cy="1857290"/>
          </a:xfrm>
        </p:grpSpPr>
        <p:sp>
          <p:nvSpPr>
            <p:cNvPr id="16" name="Rectangle: Rounded Corners 15">
              <a:extLst>
                <a:ext uri="{FF2B5EF4-FFF2-40B4-BE49-F238E27FC236}">
                  <a16:creationId xmlns:a16="http://schemas.microsoft.com/office/drawing/2014/main" id="{D197A593-EB54-41FE-93BD-52642E0FF97E}"/>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18" name="TextBox 17">
              <a:extLst>
                <a:ext uri="{FF2B5EF4-FFF2-40B4-BE49-F238E27FC236}">
                  <a16:creationId xmlns:a16="http://schemas.microsoft.com/office/drawing/2014/main" id="{3E6C4296-7509-4A7D-B197-B6FBD3B73BAA}"/>
                </a:ext>
              </a:extLst>
            </p:cNvPr>
            <p:cNvSpPr txBox="1"/>
            <p:nvPr/>
          </p:nvSpPr>
          <p:spPr>
            <a:xfrm>
              <a:off x="9451911" y="225051"/>
              <a:ext cx="1910539" cy="584775"/>
            </a:xfrm>
            <a:prstGeom prst="rect">
              <a:avLst/>
            </a:prstGeom>
            <a:noFill/>
          </p:spPr>
          <p:txBody>
            <a:bodyPr wrap="square" rtlCol="0">
              <a:spAutoFit/>
            </a:bodyPr>
            <a:lstStyle/>
            <a:p>
              <a:r>
                <a:rPr lang="en-US" sz="1600" b="1" dirty="0">
                  <a:solidFill>
                    <a:schemeClr val="tx1">
                      <a:lumMod val="75000"/>
                      <a:lumOff val="25000"/>
                    </a:schemeClr>
                  </a:solidFill>
                  <a:latin typeface="Arial" panose="020B0604020202020204" pitchFamily="34" charset="0"/>
                  <a:cs typeface="Arial" panose="020B0604020202020204" pitchFamily="34" charset="0"/>
                </a:rPr>
                <a:t>The most expensive city</a:t>
              </a:r>
            </a:p>
          </p:txBody>
        </p:sp>
        <p:sp>
          <p:nvSpPr>
            <p:cNvPr id="24" name="Freeform: Shape 23">
              <a:extLst>
                <a:ext uri="{FF2B5EF4-FFF2-40B4-BE49-F238E27FC236}">
                  <a16:creationId xmlns:a16="http://schemas.microsoft.com/office/drawing/2014/main" id="{181AFDFF-4093-4C91-8A0D-07DBAA5888F0}"/>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463483F8-FBD5-473F-BC7C-27EFFC45BBA0}"/>
                </a:ext>
              </a:extLst>
            </p:cNvPr>
            <p:cNvSpPr txBox="1"/>
            <p:nvPr/>
          </p:nvSpPr>
          <p:spPr>
            <a:xfrm>
              <a:off x="9443262" y="735324"/>
              <a:ext cx="2086055" cy="738664"/>
            </a:xfrm>
            <a:prstGeom prst="rect">
              <a:avLst/>
            </a:prstGeom>
            <a:noFill/>
          </p:spPr>
          <p:txBody>
            <a:bodyPr wrap="square" rtlCol="0">
              <a:spAutoFit/>
            </a:bodyPr>
            <a:lstStyle/>
            <a:p>
              <a:r>
                <a:rPr lang="en-CA" sz="1400" dirty="0">
                  <a:solidFill>
                    <a:srgbClr val="767676"/>
                  </a:solidFill>
                  <a:latin typeface="Arial" panose="020B0604020202020204" pitchFamily="34" charset="0"/>
                  <a:cs typeface="Arial" panose="020B0604020202020204" pitchFamily="34" charset="0"/>
                </a:rPr>
                <a:t>Sydney is the most expensive city by average price (US$)</a:t>
              </a:r>
            </a:p>
          </p:txBody>
        </p:sp>
      </p:grpSp>
      <p:grpSp>
        <p:nvGrpSpPr>
          <p:cNvPr id="28" name="Group 27">
            <a:extLst>
              <a:ext uri="{FF2B5EF4-FFF2-40B4-BE49-F238E27FC236}">
                <a16:creationId xmlns:a16="http://schemas.microsoft.com/office/drawing/2014/main" id="{12A3415D-4F19-4DA5-A5F5-859CC9082B81}"/>
              </a:ext>
            </a:extLst>
          </p:cNvPr>
          <p:cNvGrpSpPr/>
          <p:nvPr/>
        </p:nvGrpSpPr>
        <p:grpSpPr>
          <a:xfrm>
            <a:off x="9305925" y="2426960"/>
            <a:ext cx="2578002" cy="1857290"/>
            <a:chOff x="9286875" y="171535"/>
            <a:chExt cx="2578002" cy="1857290"/>
          </a:xfrm>
        </p:grpSpPr>
        <p:sp>
          <p:nvSpPr>
            <p:cNvPr id="29" name="Rectangle: Rounded Corners 28">
              <a:extLst>
                <a:ext uri="{FF2B5EF4-FFF2-40B4-BE49-F238E27FC236}">
                  <a16:creationId xmlns:a16="http://schemas.microsoft.com/office/drawing/2014/main" id="{A24A83D0-75CC-45CA-A46A-50EC35FADEA0}"/>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BC4C080F-0BA3-4E3B-B7DA-3876466B03DA}"/>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Arial" panose="020B0604020202020204" pitchFamily="34" charset="0"/>
                  <a:cs typeface="Arial" panose="020B0604020202020204" pitchFamily="34" charset="0"/>
                </a:rPr>
                <a:t>Paris</a:t>
              </a:r>
            </a:p>
          </p:txBody>
        </p:sp>
        <p:sp>
          <p:nvSpPr>
            <p:cNvPr id="31" name="Freeform: Shape 30">
              <a:extLst>
                <a:ext uri="{FF2B5EF4-FFF2-40B4-BE49-F238E27FC236}">
                  <a16:creationId xmlns:a16="http://schemas.microsoft.com/office/drawing/2014/main" id="{FF76B2F8-03BD-4EA2-B549-2B716C2635F8}"/>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E8A0695D-7951-4F21-A5AF-5A26FB1FE6D1}"/>
                </a:ext>
              </a:extLst>
            </p:cNvPr>
            <p:cNvSpPr txBox="1"/>
            <p:nvPr/>
          </p:nvSpPr>
          <p:spPr>
            <a:xfrm>
              <a:off x="9443262" y="735324"/>
              <a:ext cx="2086055" cy="954107"/>
            </a:xfrm>
            <a:prstGeom prst="rect">
              <a:avLst/>
            </a:prstGeom>
            <a:noFill/>
          </p:spPr>
          <p:txBody>
            <a:bodyPr wrap="square" rtlCol="0">
              <a:spAutoFit/>
            </a:bodyPr>
            <a:lstStyle/>
            <a:p>
              <a:r>
                <a:rPr lang="en-CA" sz="1400" dirty="0">
                  <a:solidFill>
                    <a:srgbClr val="767676"/>
                  </a:solidFill>
                  <a:latin typeface="Arial" panose="020B0604020202020204" pitchFamily="34" charset="0"/>
                  <a:cs typeface="Arial" panose="020B0604020202020204" pitchFamily="34" charset="0"/>
                </a:rPr>
                <a:t>Paris is the city with both highest no. of listings and highest no. of negative reviews.</a:t>
              </a:r>
            </a:p>
          </p:txBody>
        </p:sp>
      </p:grpSp>
      <p:grpSp>
        <p:nvGrpSpPr>
          <p:cNvPr id="33" name="Group 32">
            <a:extLst>
              <a:ext uri="{FF2B5EF4-FFF2-40B4-BE49-F238E27FC236}">
                <a16:creationId xmlns:a16="http://schemas.microsoft.com/office/drawing/2014/main" id="{45BB2438-5BD8-487B-9600-F1F6AED02C67}"/>
              </a:ext>
            </a:extLst>
          </p:cNvPr>
          <p:cNvGrpSpPr/>
          <p:nvPr/>
        </p:nvGrpSpPr>
        <p:grpSpPr>
          <a:xfrm>
            <a:off x="9286875" y="4481925"/>
            <a:ext cx="2578002" cy="1857290"/>
            <a:chOff x="9286875" y="171535"/>
            <a:chExt cx="2578002" cy="1857290"/>
          </a:xfrm>
        </p:grpSpPr>
        <p:sp>
          <p:nvSpPr>
            <p:cNvPr id="34" name="Rectangle: Rounded Corners 33">
              <a:extLst>
                <a:ext uri="{FF2B5EF4-FFF2-40B4-BE49-F238E27FC236}">
                  <a16:creationId xmlns:a16="http://schemas.microsoft.com/office/drawing/2014/main" id="{A5B18E08-3860-4CC9-A5F6-3B6A5D7DC8C5}"/>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latin typeface="Arial" panose="020B0604020202020204" pitchFamily="34" charset="0"/>
                <a:cs typeface="Arial" panose="020B0604020202020204" pitchFamily="34" charset="0"/>
              </a:endParaRPr>
            </a:p>
          </p:txBody>
        </p:sp>
        <p:sp>
          <p:nvSpPr>
            <p:cNvPr id="35" name="TextBox 34">
              <a:extLst>
                <a:ext uri="{FF2B5EF4-FFF2-40B4-BE49-F238E27FC236}">
                  <a16:creationId xmlns:a16="http://schemas.microsoft.com/office/drawing/2014/main" id="{9127B5F9-8052-47D3-9039-791FE73685F6}"/>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Arial" panose="020B0604020202020204" pitchFamily="34" charset="0"/>
                  <a:cs typeface="Arial" panose="020B0604020202020204" pitchFamily="34" charset="0"/>
                </a:rPr>
                <a:t>Super Hosts</a:t>
              </a:r>
            </a:p>
          </p:txBody>
        </p:sp>
        <p:sp>
          <p:nvSpPr>
            <p:cNvPr id="36" name="Freeform: Shape 35">
              <a:extLst>
                <a:ext uri="{FF2B5EF4-FFF2-40B4-BE49-F238E27FC236}">
                  <a16:creationId xmlns:a16="http://schemas.microsoft.com/office/drawing/2014/main" id="{5764309A-6797-4FAB-B87A-00157F54D487}"/>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latin typeface="Arial" panose="020B0604020202020204" pitchFamily="34" charset="0"/>
                <a:cs typeface="Arial" panose="020B0604020202020204" pitchFamily="34" charset="0"/>
              </a:endParaRPr>
            </a:p>
          </p:txBody>
        </p:sp>
        <p:sp>
          <p:nvSpPr>
            <p:cNvPr id="37" name="TextBox 36">
              <a:extLst>
                <a:ext uri="{FF2B5EF4-FFF2-40B4-BE49-F238E27FC236}">
                  <a16:creationId xmlns:a16="http://schemas.microsoft.com/office/drawing/2014/main" id="{643B46B3-AC8C-43F0-8A46-DD03AD2352AF}"/>
                </a:ext>
              </a:extLst>
            </p:cNvPr>
            <p:cNvSpPr txBox="1"/>
            <p:nvPr/>
          </p:nvSpPr>
          <p:spPr>
            <a:xfrm>
              <a:off x="9443262" y="735324"/>
              <a:ext cx="2086055" cy="1169551"/>
            </a:xfrm>
            <a:prstGeom prst="rect">
              <a:avLst/>
            </a:prstGeom>
            <a:noFill/>
          </p:spPr>
          <p:txBody>
            <a:bodyPr wrap="square" rtlCol="0">
              <a:spAutoFit/>
            </a:bodyPr>
            <a:lstStyle/>
            <a:p>
              <a:r>
                <a:rPr lang="en-CA" sz="1400" dirty="0">
                  <a:solidFill>
                    <a:srgbClr val="767676"/>
                  </a:solidFill>
                  <a:latin typeface="Arial" panose="020B0604020202020204" pitchFamily="34" charset="0"/>
                  <a:cs typeface="Arial" panose="020B0604020202020204" pitchFamily="34" charset="0"/>
                </a:rPr>
                <a:t>In all cities (except for Paris) avg. prices offered by Super Hosts are lower than other hosts.</a:t>
              </a:r>
            </a:p>
          </p:txBody>
        </p:sp>
      </p:grpSp>
      <p:pic>
        <p:nvPicPr>
          <p:cNvPr id="20" name="slide2" descr="Dashboard-airbnb">
            <a:extLst>
              <a:ext uri="{FF2B5EF4-FFF2-40B4-BE49-F238E27FC236}">
                <a16:creationId xmlns:a16="http://schemas.microsoft.com/office/drawing/2014/main" id="{EF4171B5-340B-499E-8D4B-E76E91438B3F}"/>
              </a:ext>
            </a:extLst>
          </p:cNvPr>
          <p:cNvPicPr>
            <a:picLocks noChangeAspect="1"/>
          </p:cNvPicPr>
          <p:nvPr/>
        </p:nvPicPr>
        <p:blipFill rotWithShape="1">
          <a:blip r:embed="rId3">
            <a:extLst>
              <a:ext uri="{28A0092B-C50C-407E-A947-70E740481C1C}">
                <a14:useLocalDpi xmlns:a14="http://schemas.microsoft.com/office/drawing/2010/main" val="0"/>
              </a:ext>
            </a:extLst>
          </a:blip>
          <a:srcRect b="23832"/>
          <a:stretch/>
        </p:blipFill>
        <p:spPr>
          <a:xfrm>
            <a:off x="85242" y="-951"/>
            <a:ext cx="9004961" cy="6858951"/>
          </a:xfrm>
          <a:prstGeom prst="rect">
            <a:avLst/>
          </a:prstGeom>
        </p:spPr>
      </p:pic>
    </p:spTree>
    <p:extLst>
      <p:ext uri="{BB962C8B-B14F-4D97-AF65-F5344CB8AC3E}">
        <p14:creationId xmlns:p14="http://schemas.microsoft.com/office/powerpoint/2010/main" val="1431981798"/>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1">
      <a:majorFont>
        <a:latin typeface="Montserrat SemiBold"/>
        <a:ea typeface=""/>
        <a:cs typeface="Montserrat SemiBold"/>
      </a:majorFont>
      <a:minorFont>
        <a:latin typeface="Montserrat"/>
        <a:ea typeface=""/>
        <a:cs typeface="Montserra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1439</TotalTime>
  <Words>1349</Words>
  <Application>Microsoft Office PowerPoint</Application>
  <PresentationFormat>Widescreen</PresentationFormat>
  <Paragraphs>172</Paragraphs>
  <Slides>18</Slides>
  <Notes>14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Calibri</vt:lpstr>
      <vt:lpstr>Wingdings</vt:lpstr>
      <vt:lpstr>Montserrat SemiBold</vt:lpstr>
      <vt:lpstr>Montserrat</vt:lpstr>
      <vt:lpstr>Montserrat Light</vt:lpstr>
      <vt:lpstr>Arial</vt:lpstr>
      <vt:lpstr>Office Theme</vt:lpstr>
      <vt:lpstr>AirBed&amp;Breakfast</vt:lpstr>
      <vt:lpstr>PowerPoint Presentation</vt:lpstr>
      <vt:lpstr>PowerPoint Presentation</vt:lpstr>
      <vt:lpstr>PowerPoint Presentation</vt:lpstr>
      <vt:lpstr>About the Data</vt:lpstr>
      <vt:lpstr>Variables of Interest </vt:lpstr>
      <vt:lpstr>PowerPoint Presentation</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Maryam Aliakbari</cp:lastModifiedBy>
  <cp:revision>61</cp:revision>
  <dcterms:created xsi:type="dcterms:W3CDTF">2021-02-20T13:18:17Z</dcterms:created>
  <dcterms:modified xsi:type="dcterms:W3CDTF">2023-03-25T00:52:31Z</dcterms:modified>
</cp:coreProperties>
</file>